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97" r:id="rId3"/>
    <p:sldId id="257" r:id="rId4"/>
    <p:sldId id="260" r:id="rId5"/>
    <p:sldId id="298" r:id="rId6"/>
    <p:sldId id="300" r:id="rId7"/>
    <p:sldId id="301" r:id="rId8"/>
    <p:sldId id="302" r:id="rId9"/>
    <p:sldId id="304" r:id="rId10"/>
    <p:sldId id="305" r:id="rId11"/>
    <p:sldId id="306" r:id="rId12"/>
    <p:sldId id="307" r:id="rId13"/>
    <p:sldId id="308" r:id="rId14"/>
    <p:sldId id="312" r:id="rId15"/>
    <p:sldId id="262" r:id="rId16"/>
    <p:sldId id="271" r:id="rId17"/>
    <p:sldId id="272" r:id="rId18"/>
    <p:sldId id="277" r:id="rId19"/>
    <p:sldId id="278" r:id="rId20"/>
    <p:sldId id="279" r:id="rId21"/>
    <p:sldId id="313" r:id="rId22"/>
    <p:sldId id="296"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B2CC512-38C9-4896-B17F-ECF7DACB6BFB}" type="datetimeFigureOut">
              <a:rPr lang="en-US" smtClean="0"/>
              <a:t>5/7/2015</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CFCC297-FF23-4480-BC67-E89B7216CCEC}" type="slidenum">
              <a:rPr lang="en-US" smtClean="0"/>
              <a:t>‹N°›</a:t>
            </a:fld>
            <a:endParaRPr lang="en-US" dirty="0"/>
          </a:p>
        </p:txBody>
      </p:sp>
    </p:spTree>
    <p:extLst>
      <p:ext uri="{BB962C8B-B14F-4D97-AF65-F5344CB8AC3E}">
        <p14:creationId xmlns:p14="http://schemas.microsoft.com/office/powerpoint/2010/main" val="2809423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130C50E-0B1A-4EE9-8009-08F09AC38EAA}" type="datetimeFigureOut">
              <a:rPr lang="fr-FR" smtClean="0"/>
              <a:t>07/05/2015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83F4AD2-3569-4AF3-A679-83B060A416BD}" type="slidenum">
              <a:rPr lang="fr-FR" smtClean="0"/>
              <a:t>‹N°›</a:t>
            </a:fld>
            <a:endParaRPr lang="fr-FR"/>
          </a:p>
        </p:txBody>
      </p:sp>
    </p:spTree>
    <p:extLst>
      <p:ext uri="{BB962C8B-B14F-4D97-AF65-F5344CB8AC3E}">
        <p14:creationId xmlns:p14="http://schemas.microsoft.com/office/powerpoint/2010/main" val="429141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3F4AD2-3569-4AF3-A679-83B060A416BD}" type="slidenum">
              <a:rPr lang="fr-FR" smtClean="0"/>
              <a:t>5</a:t>
            </a:fld>
            <a:endParaRPr lang="fr-FR"/>
          </a:p>
        </p:txBody>
      </p:sp>
    </p:spTree>
    <p:extLst>
      <p:ext uri="{BB962C8B-B14F-4D97-AF65-F5344CB8AC3E}">
        <p14:creationId xmlns:p14="http://schemas.microsoft.com/office/powerpoint/2010/main" val="3848076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373E90-BAF7-42DB-8D59-7A29C266BB5D}" type="datetimeFigureOut">
              <a:rPr lang="en-US" smtClean="0"/>
              <a:t>5/7/2015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80039A-9BF7-49C8-953F-D32D785056B4}" type="slidenum">
              <a:rPr lang="en-US" smtClean="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80039A-9BF7-49C8-953F-D32D785056B4}" type="slidenum">
              <a:rPr lang="en-US" smtClean="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80039A-9BF7-49C8-953F-D32D785056B4}" type="slidenum">
              <a:rPr lang="en-US" smtClean="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80039A-9BF7-49C8-953F-D32D785056B4}" type="slidenum">
              <a:rPr lang="en-US" smtClean="0"/>
              <a:t>‹N°›</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980039A-9BF7-49C8-953F-D32D785056B4}" type="slidenum">
              <a:rPr lang="en-US" smtClean="0"/>
              <a:t>‹N°›</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980039A-9BF7-49C8-953F-D32D785056B4}" type="slidenum">
              <a:rPr lang="en-US" smtClean="0"/>
              <a:t>‹N°›</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980039A-9BF7-49C8-953F-D32D785056B4}" type="slidenum">
              <a:rPr lang="en-US" smtClean="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980039A-9BF7-49C8-953F-D32D785056B4}" type="slidenum">
              <a:rPr lang="en-US" smtClean="0"/>
              <a:t>‹N°›</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1373E90-BAF7-42DB-8D59-7A29C266BB5D}" type="datetimeFigureOut">
              <a:rPr lang="en-US" smtClean="0"/>
              <a:t>5/7/2015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980039A-9BF7-49C8-953F-D32D785056B4}" type="slidenum">
              <a:rPr lang="en-US" smtClean="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1373E90-BAF7-42DB-8D59-7A29C266BB5D}" type="datetimeFigureOut">
              <a:rPr lang="en-US" smtClean="0"/>
              <a:t>5/7/2015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980039A-9BF7-49C8-953F-D32D785056B4}" type="slidenum">
              <a:rPr lang="en-US" smtClean="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373E90-BAF7-42DB-8D59-7A29C266BB5D}" type="datetimeFigureOut">
              <a:rPr lang="en-US" smtClean="0"/>
              <a:t>5/7/2015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80039A-9BF7-49C8-953F-D32D785056B4}" type="slidenum">
              <a:rPr lang="en-US" smtClean="0"/>
              <a:t>‹N°›</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1373E90-BAF7-42DB-8D59-7A29C266BB5D}" type="datetimeFigureOut">
              <a:rPr lang="en-US" smtClean="0"/>
              <a:t>5/7/2015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80039A-9BF7-49C8-953F-D32D785056B4}" type="slidenum">
              <a:rPr lang="en-US" smtClean="0"/>
              <a:t>‹N°›</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918648" cy="1829761"/>
          </a:xfrm>
        </p:spPr>
        <p:txBody>
          <a:bodyPr>
            <a:noAutofit/>
          </a:bodyPr>
          <a:lstStyle/>
          <a:p>
            <a:r>
              <a:rPr lang="en-US" sz="2800" dirty="0" err="1" smtClean="0">
                <a:effectLst/>
              </a:rPr>
              <a:t>Analyse</a:t>
            </a:r>
            <a:r>
              <a:rPr lang="en-US" sz="2800" dirty="0" smtClean="0">
                <a:effectLst/>
              </a:rPr>
              <a:t> du </a:t>
            </a:r>
            <a:r>
              <a:rPr lang="en-US" sz="2800" dirty="0" err="1" smtClean="0">
                <a:effectLst/>
              </a:rPr>
              <a:t>potentiel</a:t>
            </a:r>
            <a:r>
              <a:rPr lang="en-US" sz="2800" dirty="0" smtClean="0">
                <a:effectLst/>
              </a:rPr>
              <a:t> de la </a:t>
            </a:r>
            <a:r>
              <a:rPr lang="en-US" sz="2800" dirty="0" err="1" smtClean="0">
                <a:effectLst/>
              </a:rPr>
              <a:t>pêche</a:t>
            </a:r>
            <a:r>
              <a:rPr lang="en-US" sz="2800" dirty="0" smtClean="0">
                <a:effectLst/>
              </a:rPr>
              <a:t> </a:t>
            </a:r>
            <a:r>
              <a:rPr lang="en-US" sz="2800" dirty="0" err="1" smtClean="0">
                <a:effectLst/>
              </a:rPr>
              <a:t>continentale</a:t>
            </a:r>
            <a:r>
              <a:rPr lang="en-US" sz="2800" dirty="0" smtClean="0">
                <a:effectLst/>
              </a:rPr>
              <a:t>: </a:t>
            </a:r>
            <a:r>
              <a:rPr lang="en-US" sz="2800" dirty="0" err="1" smtClean="0">
                <a:effectLst/>
              </a:rPr>
              <a:t>utilisation</a:t>
            </a:r>
            <a:r>
              <a:rPr lang="en-US" sz="2800" dirty="0" smtClean="0">
                <a:effectLst/>
              </a:rPr>
              <a:t> </a:t>
            </a:r>
            <a:r>
              <a:rPr lang="en-US" sz="2800" dirty="0" err="1" smtClean="0">
                <a:effectLst/>
              </a:rPr>
              <a:t>d’une</a:t>
            </a:r>
            <a:r>
              <a:rPr lang="en-US" sz="2800" dirty="0" smtClean="0">
                <a:effectLst/>
              </a:rPr>
              <a:t> </a:t>
            </a:r>
            <a:r>
              <a:rPr lang="en-US" sz="2800" dirty="0" err="1" smtClean="0">
                <a:effectLst/>
              </a:rPr>
              <a:t>analyse</a:t>
            </a:r>
            <a:r>
              <a:rPr lang="en-US" sz="2800" dirty="0" smtClean="0">
                <a:effectLst/>
              </a:rPr>
              <a:t> </a:t>
            </a:r>
            <a:r>
              <a:rPr lang="en-US" sz="2800" dirty="0" err="1" smtClean="0">
                <a:effectLst/>
              </a:rPr>
              <a:t>statistique</a:t>
            </a:r>
            <a:r>
              <a:rPr lang="en-US" sz="2800" dirty="0" smtClean="0">
                <a:effectLst/>
              </a:rPr>
              <a:t> </a:t>
            </a:r>
            <a:r>
              <a:rPr lang="en-US" sz="2800" dirty="0" err="1" smtClean="0">
                <a:effectLst/>
              </a:rPr>
              <a:t>intégrée</a:t>
            </a:r>
            <a:r>
              <a:rPr lang="en-US" sz="2800" dirty="0" smtClean="0">
                <a:effectLst/>
              </a:rPr>
              <a:t/>
            </a:r>
            <a:br>
              <a:rPr lang="en-US" sz="2800" dirty="0" smtClean="0">
                <a:effectLst/>
              </a:rPr>
            </a:br>
            <a:r>
              <a:rPr lang="en-US" sz="2800" b="0" dirty="0" smtClean="0">
                <a:effectLst/>
              </a:rPr>
              <a:t/>
            </a:r>
            <a:br>
              <a:rPr lang="en-US" sz="2800" b="0" dirty="0" smtClean="0">
                <a:effectLst/>
              </a:rPr>
            </a:br>
            <a:r>
              <a:rPr lang="en-US" sz="1600" dirty="0" smtClean="0">
                <a:effectLst/>
              </a:rPr>
              <a:t>Ben Sonneveld, Centre for World Food Studies de </a:t>
            </a:r>
            <a:r>
              <a:rPr lang="en-US" sz="1600" dirty="0" err="1" smtClean="0">
                <a:effectLst/>
              </a:rPr>
              <a:t>l’Université</a:t>
            </a:r>
            <a:r>
              <a:rPr lang="en-US" sz="1600" dirty="0" smtClean="0">
                <a:effectLst/>
              </a:rPr>
              <a:t> </a:t>
            </a:r>
            <a:r>
              <a:rPr lang="en-US" sz="1600" dirty="0" err="1" smtClean="0">
                <a:effectLst/>
              </a:rPr>
              <a:t>libre</a:t>
            </a:r>
            <a:r>
              <a:rPr lang="en-US" sz="1600" dirty="0" smtClean="0">
                <a:effectLst/>
              </a:rPr>
              <a:t> </a:t>
            </a:r>
            <a:r>
              <a:rPr lang="en-US" sz="1600" dirty="0" err="1" smtClean="0">
                <a:effectLst/>
              </a:rPr>
              <a:t>d’Amsterdam</a:t>
            </a:r>
            <a:r>
              <a:rPr lang="en-US" sz="1600" dirty="0" smtClean="0">
                <a:effectLst/>
              </a:rPr>
              <a:t> </a:t>
            </a:r>
            <a:br>
              <a:rPr lang="en-US" sz="1600" dirty="0" smtClean="0">
                <a:effectLst/>
              </a:rPr>
            </a:br>
            <a:r>
              <a:rPr lang="en-US" sz="2000" dirty="0">
                <a:effectLst/>
              </a:rPr>
              <a:t/>
            </a:r>
            <a:br>
              <a:rPr lang="en-US" sz="2000" dirty="0">
                <a:effectLst/>
              </a:rPr>
            </a:br>
            <a:endParaRPr lang="en-US" sz="2000" dirty="0"/>
          </a:p>
        </p:txBody>
      </p:sp>
      <p:sp>
        <p:nvSpPr>
          <p:cNvPr id="3" name="Subtitle 2"/>
          <p:cNvSpPr>
            <a:spLocks noGrp="1"/>
          </p:cNvSpPr>
          <p:nvPr>
            <p:ph type="subTitle" idx="1"/>
          </p:nvPr>
        </p:nvSpPr>
        <p:spPr>
          <a:xfrm>
            <a:off x="683568" y="3717032"/>
            <a:ext cx="7772400" cy="1199704"/>
          </a:xfrm>
        </p:spPr>
        <p:txBody>
          <a:bodyPr>
            <a:normAutofit/>
          </a:bodyPr>
          <a:lstStyle/>
          <a:p>
            <a:r>
              <a:rPr lang="en-US" sz="1600" dirty="0" smtClean="0"/>
              <a:t>Atelier de </a:t>
            </a:r>
            <a:r>
              <a:rPr lang="en-US" sz="1600" dirty="0" err="1" smtClean="0"/>
              <a:t>lancement</a:t>
            </a:r>
            <a:r>
              <a:rPr lang="en-US" sz="1600" dirty="0" smtClean="0"/>
              <a:t> du </a:t>
            </a:r>
            <a:r>
              <a:rPr lang="en-US" sz="1600" dirty="0" err="1" smtClean="0"/>
              <a:t>projet</a:t>
            </a:r>
            <a:r>
              <a:rPr lang="en-US" sz="1600" dirty="0" smtClean="0"/>
              <a:t> </a:t>
            </a:r>
            <a:r>
              <a:rPr lang="en-US" sz="1600" dirty="0" err="1" smtClean="0"/>
              <a:t>d’amélioration</a:t>
            </a:r>
            <a:r>
              <a:rPr lang="en-US" sz="1600" dirty="0" smtClean="0"/>
              <a:t> de la </a:t>
            </a:r>
            <a:r>
              <a:rPr lang="en-US" sz="1600" dirty="0" err="1" smtClean="0"/>
              <a:t>résilience</a:t>
            </a:r>
            <a:r>
              <a:rPr lang="en-US" sz="1600" dirty="0" smtClean="0"/>
              <a:t> de la </a:t>
            </a:r>
            <a:r>
              <a:rPr lang="en-US" sz="1600" dirty="0" err="1" smtClean="0"/>
              <a:t>pêche</a:t>
            </a:r>
            <a:r>
              <a:rPr lang="en-US" sz="1600" dirty="0" smtClean="0"/>
              <a:t> </a:t>
            </a:r>
            <a:r>
              <a:rPr lang="en-US" sz="1600" dirty="0" err="1" smtClean="0"/>
              <a:t>continentale</a:t>
            </a:r>
            <a:r>
              <a:rPr lang="en-US" sz="1600" dirty="0" smtClean="0"/>
              <a:t> et des </a:t>
            </a:r>
            <a:r>
              <a:rPr lang="en-US" sz="1600" dirty="0" err="1" smtClean="0"/>
              <a:t>systèmes</a:t>
            </a:r>
            <a:r>
              <a:rPr lang="en-US" sz="1600" dirty="0" smtClean="0"/>
              <a:t> </a:t>
            </a:r>
            <a:r>
              <a:rPr lang="en-US" sz="1600" dirty="0" err="1" smtClean="0"/>
              <a:t>aquatiques</a:t>
            </a:r>
            <a:r>
              <a:rPr lang="en-US" sz="1600" dirty="0" smtClean="0"/>
              <a:t> à la </a:t>
            </a:r>
            <a:r>
              <a:rPr lang="en-US" sz="1600" dirty="0" err="1" smtClean="0"/>
              <a:t>surpêche</a:t>
            </a:r>
            <a:r>
              <a:rPr lang="en-US" sz="1600" dirty="0" smtClean="0"/>
              <a:t> et à la </a:t>
            </a:r>
            <a:r>
              <a:rPr lang="en-US" sz="1600" dirty="0" err="1" smtClean="0"/>
              <a:t>dégradation</a:t>
            </a:r>
            <a:r>
              <a:rPr lang="en-US" sz="1600" dirty="0" smtClean="0"/>
              <a:t> des </a:t>
            </a:r>
            <a:r>
              <a:rPr lang="en-US" sz="1600" dirty="0" err="1" smtClean="0"/>
              <a:t>ressources</a:t>
            </a:r>
            <a:r>
              <a:rPr lang="en-US" sz="1600" dirty="0" smtClean="0"/>
              <a:t> en eau au </a:t>
            </a:r>
            <a:r>
              <a:rPr lang="en-US" sz="1600" dirty="0" err="1" smtClean="0"/>
              <a:t>Bénin</a:t>
            </a:r>
            <a:r>
              <a:rPr lang="en-US" sz="1600" dirty="0" smtClean="0"/>
              <a:t> </a:t>
            </a:r>
          </a:p>
          <a:p>
            <a:r>
              <a:rPr lang="en-US" sz="1600" dirty="0" smtClean="0"/>
              <a:t>17 </a:t>
            </a:r>
            <a:r>
              <a:rPr lang="en-US" sz="1600" dirty="0" err="1" smtClean="0"/>
              <a:t>Avril</a:t>
            </a:r>
            <a:r>
              <a:rPr lang="en-US" sz="1600" dirty="0" smtClean="0"/>
              <a:t>, 2015. Cotonou</a:t>
            </a:r>
            <a:endParaRPr lang="en-US" sz="1600" dirty="0"/>
          </a:p>
        </p:txBody>
      </p:sp>
    </p:spTree>
    <p:extLst>
      <p:ext uri="{BB962C8B-B14F-4D97-AF65-F5344CB8AC3E}">
        <p14:creationId xmlns:p14="http://schemas.microsoft.com/office/powerpoint/2010/main" val="1368992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90000"/>
              </a:lnSpc>
              <a:buFont typeface="Wingdings" pitchFamily="2" charset="2"/>
              <a:buNone/>
            </a:pPr>
            <a:r>
              <a:rPr lang="fr-FR" sz="2800" dirty="0"/>
              <a:t>En tant que tel:</a:t>
            </a:r>
          </a:p>
          <a:p>
            <a:pPr>
              <a:lnSpc>
                <a:spcPct val="90000"/>
              </a:lnSpc>
            </a:pPr>
            <a:r>
              <a:rPr lang="fr-FR" sz="2800" dirty="0"/>
              <a:t>Notre projet ne sera pas</a:t>
            </a:r>
          </a:p>
          <a:p>
            <a:pPr lvl="1">
              <a:lnSpc>
                <a:spcPct val="90000"/>
              </a:lnSpc>
            </a:pPr>
            <a:r>
              <a:rPr lang="fr-FR" sz="2400" dirty="0"/>
              <a:t>créer des institutions</a:t>
            </a:r>
          </a:p>
          <a:p>
            <a:pPr lvl="1">
              <a:lnSpc>
                <a:spcPct val="90000"/>
              </a:lnSpc>
            </a:pPr>
            <a:r>
              <a:rPr lang="fr-FR" sz="2400" dirty="0"/>
              <a:t>mettre en œuvre les réformes et les travaux d'infrastructure</a:t>
            </a:r>
          </a:p>
          <a:p>
            <a:pPr>
              <a:lnSpc>
                <a:spcPct val="90000"/>
              </a:lnSpc>
            </a:pPr>
            <a:r>
              <a:rPr lang="fr-FR" sz="2800" dirty="0"/>
              <a:t>Pourtant, notre projet peut contribuer </a:t>
            </a:r>
            <a:r>
              <a:rPr lang="fr-FR" sz="2800" dirty="0" smtClean="0"/>
              <a:t>à:</a:t>
            </a:r>
            <a:endParaRPr lang="fr-FR" sz="2800" dirty="0"/>
          </a:p>
          <a:p>
            <a:pPr lvl="1">
              <a:lnSpc>
                <a:spcPct val="90000"/>
              </a:lnSpc>
            </a:pPr>
            <a:r>
              <a:rPr lang="fr-FR" sz="2400" dirty="0"/>
              <a:t>Aider à informer les institutions existantes sur le fonctionnement des systèmes de production des pêches </a:t>
            </a:r>
            <a:r>
              <a:rPr lang="fr-FR" sz="2400" dirty="0" smtClean="0"/>
              <a:t>continentales sous </a:t>
            </a:r>
            <a:r>
              <a:rPr lang="fr-FR" sz="2400" dirty="0"/>
              <a:t>contrainte</a:t>
            </a:r>
          </a:p>
          <a:p>
            <a:pPr lvl="1">
              <a:lnSpc>
                <a:spcPct val="90000"/>
              </a:lnSpc>
            </a:pPr>
            <a:r>
              <a:rPr lang="fr-FR" sz="2400" dirty="0"/>
              <a:t>Identifier les interventions réussies ou non</a:t>
            </a:r>
          </a:p>
          <a:p>
            <a:pPr lvl="1">
              <a:lnSpc>
                <a:spcPct val="90000"/>
              </a:lnSpc>
            </a:pPr>
            <a:r>
              <a:rPr lang="fr-FR" sz="2400" dirty="0" smtClean="0"/>
              <a:t>Reconnaitre </a:t>
            </a:r>
            <a:r>
              <a:rPr lang="fr-FR" sz="2400" dirty="0"/>
              <a:t>les contraintes des systèmes de pêche continentale</a:t>
            </a:r>
          </a:p>
          <a:p>
            <a:pPr lvl="1">
              <a:lnSpc>
                <a:spcPct val="90000"/>
              </a:lnSpc>
            </a:pPr>
            <a:r>
              <a:rPr lang="fr-FR" sz="2400" dirty="0" smtClean="0"/>
              <a:t>Analyser les </a:t>
            </a:r>
            <a:r>
              <a:rPr lang="fr-FR" sz="2400" dirty="0"/>
              <a:t>zones de conflit actuelles et potentielles</a:t>
            </a:r>
            <a:endParaRPr lang="en-US" dirty="0"/>
          </a:p>
        </p:txBody>
      </p:sp>
      <p:sp>
        <p:nvSpPr>
          <p:cNvPr id="3" name="Title 2"/>
          <p:cNvSpPr>
            <a:spLocks noGrp="1"/>
          </p:cNvSpPr>
          <p:nvPr>
            <p:ph type="title"/>
          </p:nvPr>
        </p:nvSpPr>
        <p:spPr/>
        <p:txBody>
          <a:bodyPr>
            <a:noAutofit/>
          </a:bodyPr>
          <a:lstStyle/>
          <a:p>
            <a:r>
              <a:rPr lang="en-US" sz="3200" dirty="0"/>
              <a:t>Contributions </a:t>
            </a:r>
            <a:r>
              <a:rPr lang="en-US" sz="3200" dirty="0" err="1"/>
              <a:t>escomptées</a:t>
            </a:r>
            <a:r>
              <a:rPr lang="en-US" sz="3200" dirty="0"/>
              <a:t> du </a:t>
            </a:r>
            <a:r>
              <a:rPr lang="en-US" sz="3200" dirty="0" err="1"/>
              <a:t>projet</a:t>
            </a:r>
            <a:r>
              <a:rPr lang="en-US" sz="3200" dirty="0"/>
              <a:t> (</a:t>
            </a:r>
            <a:r>
              <a:rPr lang="en-US" sz="3200" dirty="0" smtClean="0"/>
              <a:t>2)</a:t>
            </a:r>
            <a:endParaRPr lang="en-US" sz="3200" dirty="0"/>
          </a:p>
        </p:txBody>
      </p:sp>
    </p:spTree>
    <p:extLst>
      <p:ext uri="{BB962C8B-B14F-4D97-AF65-F5344CB8AC3E}">
        <p14:creationId xmlns:p14="http://schemas.microsoft.com/office/powerpoint/2010/main" val="231894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fr-FR" sz="2800" dirty="0"/>
              <a:t>Cependant, nous pouvons aussi apprendre des institutions informelles des communautés de pêche, concernant:</a:t>
            </a:r>
          </a:p>
          <a:p>
            <a:pPr lvl="1"/>
            <a:r>
              <a:rPr lang="fr-FR" sz="2400" dirty="0" smtClean="0"/>
              <a:t>Les connaissances </a:t>
            </a:r>
            <a:r>
              <a:rPr lang="fr-FR" sz="2400" dirty="0"/>
              <a:t>sur la gestion des ressources en libre accès (par exemple Internet, espaces publics)</a:t>
            </a:r>
          </a:p>
          <a:p>
            <a:pPr lvl="1"/>
            <a:r>
              <a:rPr lang="fr-FR" sz="2400" dirty="0"/>
              <a:t>La responsabilisation des utilisateurs réguliers et irréguliers </a:t>
            </a:r>
            <a:r>
              <a:rPr lang="fr-FR" sz="2400" dirty="0" smtClean="0"/>
              <a:t>des ressources</a:t>
            </a:r>
            <a:endParaRPr lang="fr-FR" sz="2400" dirty="0"/>
          </a:p>
          <a:p>
            <a:pPr lvl="1"/>
            <a:r>
              <a:rPr lang="fr-FR" sz="2400" dirty="0" smtClean="0"/>
              <a:t>La gestion </a:t>
            </a:r>
            <a:r>
              <a:rPr lang="fr-FR" sz="2400" dirty="0"/>
              <a:t>des ressources naturelles sans surveillance</a:t>
            </a:r>
          </a:p>
          <a:p>
            <a:pPr lvl="1"/>
            <a:r>
              <a:rPr lang="fr-FR" sz="2400" dirty="0" smtClean="0"/>
              <a:t>L’optimisation de l'utilisation </a:t>
            </a:r>
            <a:r>
              <a:rPr lang="fr-FR" sz="2400" dirty="0"/>
              <a:t>des ressources naturelles en situation de stress</a:t>
            </a:r>
          </a:p>
          <a:p>
            <a:pPr lvl="1"/>
            <a:r>
              <a:rPr lang="fr-FR" sz="2400" dirty="0" smtClean="0"/>
              <a:t>Les Mécanismes </a:t>
            </a:r>
            <a:r>
              <a:rPr lang="fr-FR" sz="2400" dirty="0"/>
              <a:t>de résolution des conflits</a:t>
            </a:r>
            <a:endParaRPr lang="en-US" dirty="0"/>
          </a:p>
        </p:txBody>
      </p:sp>
      <p:sp>
        <p:nvSpPr>
          <p:cNvPr id="3" name="Title 2"/>
          <p:cNvSpPr>
            <a:spLocks noGrp="1"/>
          </p:cNvSpPr>
          <p:nvPr>
            <p:ph type="title"/>
          </p:nvPr>
        </p:nvSpPr>
        <p:spPr/>
        <p:txBody>
          <a:bodyPr>
            <a:noAutofit/>
          </a:bodyPr>
          <a:lstStyle/>
          <a:p>
            <a:r>
              <a:rPr lang="en-US" sz="3200" dirty="0"/>
              <a:t>Contributions </a:t>
            </a:r>
            <a:r>
              <a:rPr lang="en-US" sz="3200" dirty="0" err="1"/>
              <a:t>escomptées</a:t>
            </a:r>
            <a:r>
              <a:rPr lang="en-US" sz="3200" dirty="0"/>
              <a:t> du </a:t>
            </a:r>
            <a:r>
              <a:rPr lang="en-US" sz="3200" dirty="0" err="1"/>
              <a:t>projet</a:t>
            </a:r>
            <a:r>
              <a:rPr lang="en-US" sz="3200" dirty="0"/>
              <a:t> </a:t>
            </a:r>
            <a:r>
              <a:rPr lang="en-US" sz="3200" dirty="0" smtClean="0"/>
              <a:t>(</a:t>
            </a:r>
            <a:r>
              <a:rPr lang="en-US" sz="3200" dirty="0"/>
              <a:t>3</a:t>
            </a:r>
            <a:r>
              <a:rPr lang="en-US" sz="3200" dirty="0" smtClean="0"/>
              <a:t>)</a:t>
            </a:r>
            <a:endParaRPr lang="en-US" sz="3200" dirty="0"/>
          </a:p>
        </p:txBody>
      </p:sp>
    </p:spTree>
    <p:extLst>
      <p:ext uri="{BB962C8B-B14F-4D97-AF65-F5344CB8AC3E}">
        <p14:creationId xmlns:p14="http://schemas.microsoft.com/office/powerpoint/2010/main" val="2338167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fr-FR" sz="2400" dirty="0" smtClean="0"/>
              <a:t>La Situation est complexe </a:t>
            </a:r>
            <a:r>
              <a:rPr lang="fr-FR" sz="2400" dirty="0"/>
              <a:t>en raison de:</a:t>
            </a:r>
          </a:p>
          <a:p>
            <a:pPr>
              <a:lnSpc>
                <a:spcPct val="90000"/>
              </a:lnSpc>
            </a:pPr>
            <a:endParaRPr lang="fr-FR" sz="2400" dirty="0"/>
          </a:p>
          <a:p>
            <a:pPr lvl="1">
              <a:lnSpc>
                <a:spcPct val="90000"/>
              </a:lnSpc>
            </a:pPr>
            <a:r>
              <a:rPr lang="fr-FR" sz="2000" dirty="0"/>
              <a:t>Lacunes dans les connaissances sur les institutions:</a:t>
            </a:r>
          </a:p>
          <a:p>
            <a:pPr lvl="2">
              <a:lnSpc>
                <a:spcPct val="90000"/>
              </a:lnSpc>
            </a:pPr>
            <a:r>
              <a:rPr lang="fr-FR" sz="1800" dirty="0"/>
              <a:t>Mouvements dynamiques des ressources en eau</a:t>
            </a:r>
          </a:p>
          <a:p>
            <a:pPr lvl="1">
              <a:lnSpc>
                <a:spcPct val="90000"/>
              </a:lnSpc>
            </a:pPr>
            <a:r>
              <a:rPr lang="fr-FR" sz="2000" dirty="0" smtClean="0"/>
              <a:t>Règles et juridiction en </a:t>
            </a:r>
            <a:r>
              <a:rPr lang="fr-FR" sz="2000" dirty="0"/>
              <a:t>matière d'accessibilité des ressources</a:t>
            </a:r>
          </a:p>
          <a:p>
            <a:pPr lvl="1">
              <a:lnSpc>
                <a:spcPct val="90000"/>
              </a:lnSpc>
            </a:pPr>
            <a:r>
              <a:rPr lang="fr-FR" sz="2000" dirty="0"/>
              <a:t>Nouveaux défis (changement climatique, l'empiètement, les espèces végétales envahissantes, l'urbanisation)</a:t>
            </a:r>
          </a:p>
          <a:p>
            <a:pPr lvl="1">
              <a:lnSpc>
                <a:spcPct val="90000"/>
              </a:lnSpc>
            </a:pPr>
            <a:r>
              <a:rPr lang="fr-FR" sz="2000" dirty="0" smtClean="0"/>
              <a:t>Nouvelles </a:t>
            </a:r>
            <a:r>
              <a:rPr lang="fr-FR" sz="2000" dirty="0"/>
              <a:t>opportunités (exportation, la pisciculture, l'étiquetage de la qualité)</a:t>
            </a:r>
          </a:p>
          <a:p>
            <a:pPr lvl="1">
              <a:lnSpc>
                <a:spcPct val="90000"/>
              </a:lnSpc>
            </a:pPr>
            <a:r>
              <a:rPr lang="fr-FR" sz="2000" dirty="0" smtClean="0"/>
              <a:t>Données </a:t>
            </a:r>
            <a:r>
              <a:rPr lang="fr-FR" sz="2000" dirty="0"/>
              <a:t>existantes sont dispersées et dans des formats différents</a:t>
            </a:r>
            <a:endParaRPr lang="en-US" dirty="0"/>
          </a:p>
        </p:txBody>
      </p:sp>
      <p:sp>
        <p:nvSpPr>
          <p:cNvPr id="3" name="Title 2"/>
          <p:cNvSpPr>
            <a:spLocks noGrp="1"/>
          </p:cNvSpPr>
          <p:nvPr>
            <p:ph type="title"/>
          </p:nvPr>
        </p:nvSpPr>
        <p:spPr/>
        <p:txBody>
          <a:bodyPr/>
          <a:lstStyle/>
          <a:p>
            <a:r>
              <a:rPr lang="en-US" dirty="0" err="1"/>
              <a:t>Défis</a:t>
            </a:r>
            <a:r>
              <a:rPr lang="en-US" dirty="0"/>
              <a:t> de </a:t>
            </a:r>
            <a:r>
              <a:rPr lang="en-US" dirty="0" err="1"/>
              <a:t>recherche</a:t>
            </a:r>
            <a:endParaRPr lang="en-US" dirty="0"/>
          </a:p>
        </p:txBody>
      </p:sp>
    </p:spTree>
    <p:extLst>
      <p:ext uri="{BB962C8B-B14F-4D97-AF65-F5344CB8AC3E}">
        <p14:creationId xmlns:p14="http://schemas.microsoft.com/office/powerpoint/2010/main" val="2581306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fr-FR" sz="2800" dirty="0"/>
              <a:t>Comment pouvons-nous obtenir cette information?</a:t>
            </a:r>
          </a:p>
          <a:p>
            <a:r>
              <a:rPr lang="fr-FR" sz="2800" dirty="0"/>
              <a:t>Bilan</a:t>
            </a:r>
          </a:p>
          <a:p>
            <a:pPr lvl="1"/>
            <a:r>
              <a:rPr lang="fr-FR" sz="2400" dirty="0"/>
              <a:t>Collection spatiale et </a:t>
            </a:r>
            <a:r>
              <a:rPr lang="fr-FR" sz="2400" dirty="0" smtClean="0"/>
              <a:t>harmonisation </a:t>
            </a:r>
            <a:r>
              <a:rPr lang="fr-FR" sz="2400" dirty="0"/>
              <a:t>des données existantes et </a:t>
            </a:r>
            <a:r>
              <a:rPr lang="fr-FR" sz="2400" dirty="0" smtClean="0"/>
              <a:t>temporelles: </a:t>
            </a:r>
            <a:r>
              <a:rPr lang="fr-FR" sz="2400" dirty="0"/>
              <a:t>biophysiques, socio-économique, </a:t>
            </a:r>
            <a:r>
              <a:rPr lang="fr-FR" sz="2400" dirty="0" smtClean="0"/>
              <a:t>composition </a:t>
            </a:r>
            <a:r>
              <a:rPr lang="fr-FR" sz="2400" dirty="0"/>
              <a:t>de </a:t>
            </a:r>
            <a:r>
              <a:rPr lang="fr-FR" sz="2400" dirty="0" smtClean="0"/>
              <a:t>l'infrastructure de poisson, marketing</a:t>
            </a:r>
            <a:r>
              <a:rPr lang="fr-FR" sz="2400" dirty="0"/>
              <a:t>, </a:t>
            </a:r>
            <a:r>
              <a:rPr lang="fr-FR" sz="2400" dirty="0" smtClean="0"/>
              <a:t>rôles </a:t>
            </a:r>
            <a:r>
              <a:rPr lang="fr-FR" sz="2400" dirty="0"/>
              <a:t>de </a:t>
            </a:r>
            <a:r>
              <a:rPr lang="fr-FR" sz="2400" dirty="0" smtClean="0"/>
              <a:t>genre</a:t>
            </a:r>
          </a:p>
          <a:p>
            <a:pPr lvl="1"/>
            <a:r>
              <a:rPr lang="fr-FR" sz="2200" dirty="0" smtClean="0"/>
              <a:t>Etude bibliographique</a:t>
            </a:r>
          </a:p>
          <a:p>
            <a:pPr marL="393192" lvl="1" indent="0">
              <a:buNone/>
            </a:pPr>
            <a:endParaRPr lang="fr-FR" sz="2200" dirty="0"/>
          </a:p>
          <a:p>
            <a:r>
              <a:rPr lang="fr-FR" sz="2800" dirty="0"/>
              <a:t>Entretiens ménagers</a:t>
            </a:r>
          </a:p>
          <a:p>
            <a:pPr marL="708660" lvl="1" indent="-342900"/>
            <a:r>
              <a:rPr lang="fr-FR" sz="2400" dirty="0"/>
              <a:t>Parmi 1 000 familles de </a:t>
            </a:r>
            <a:r>
              <a:rPr lang="fr-FR" sz="2400" dirty="0" smtClean="0"/>
              <a:t>pêcheurs</a:t>
            </a:r>
          </a:p>
          <a:p>
            <a:pPr marL="365760" lvl="1" indent="0">
              <a:buNone/>
            </a:pPr>
            <a:endParaRPr lang="fr-FR" sz="2400" dirty="0"/>
          </a:p>
          <a:p>
            <a:r>
              <a:rPr lang="fr-FR" sz="2800" dirty="0"/>
              <a:t>Quantifier </a:t>
            </a:r>
            <a:r>
              <a:rPr lang="fr-FR" sz="2800" dirty="0" smtClean="0"/>
              <a:t>la dégradation </a:t>
            </a:r>
            <a:r>
              <a:rPr lang="fr-FR" sz="2800" dirty="0"/>
              <a:t>des </a:t>
            </a:r>
            <a:r>
              <a:rPr lang="fr-FR" sz="2800" dirty="0" smtClean="0"/>
              <a:t>ressources -Production de poissons</a:t>
            </a:r>
            <a:endParaRPr lang="en-US" dirty="0"/>
          </a:p>
        </p:txBody>
      </p:sp>
      <p:sp>
        <p:nvSpPr>
          <p:cNvPr id="3" name="Title 2"/>
          <p:cNvSpPr>
            <a:spLocks noGrp="1"/>
          </p:cNvSpPr>
          <p:nvPr>
            <p:ph type="title"/>
          </p:nvPr>
        </p:nvSpPr>
        <p:spPr/>
        <p:txBody>
          <a:bodyPr>
            <a:normAutofit/>
          </a:bodyPr>
          <a:lstStyle/>
          <a:p>
            <a:r>
              <a:rPr lang="en-US" sz="4000" dirty="0" err="1"/>
              <a:t>Défis</a:t>
            </a:r>
            <a:r>
              <a:rPr lang="en-US" sz="4000" dirty="0"/>
              <a:t> de </a:t>
            </a:r>
            <a:r>
              <a:rPr lang="en-US" sz="4000" dirty="0" err="1" smtClean="0"/>
              <a:t>recherche</a:t>
            </a:r>
            <a:r>
              <a:rPr lang="en-US" sz="4000" dirty="0" smtClean="0"/>
              <a:t> (</a:t>
            </a:r>
            <a:r>
              <a:rPr lang="en-US" sz="4000" dirty="0"/>
              <a:t>2</a:t>
            </a:r>
            <a:r>
              <a:rPr lang="en-US" sz="4000" dirty="0" smtClean="0"/>
              <a:t>)</a:t>
            </a:r>
            <a:endParaRPr lang="en-US" dirty="0"/>
          </a:p>
        </p:txBody>
      </p:sp>
    </p:spTree>
    <p:extLst>
      <p:ext uri="{BB962C8B-B14F-4D97-AF65-F5344CB8AC3E}">
        <p14:creationId xmlns:p14="http://schemas.microsoft.com/office/powerpoint/2010/main" val="123307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fr-FR" sz="2800" dirty="0"/>
              <a:t>Comment traitons-nous cette information</a:t>
            </a:r>
          </a:p>
          <a:p>
            <a:pPr marL="109728" indent="0">
              <a:buNone/>
            </a:pPr>
            <a:endParaRPr lang="fr-FR" sz="2800" dirty="0"/>
          </a:p>
          <a:p>
            <a:r>
              <a:rPr lang="fr-FR" sz="2800" dirty="0"/>
              <a:t>Approche intégrée nécessaire parce que:</a:t>
            </a:r>
          </a:p>
          <a:p>
            <a:pPr marL="109728" indent="0">
              <a:buNone/>
            </a:pPr>
            <a:endParaRPr lang="fr-FR" sz="2800" dirty="0"/>
          </a:p>
          <a:p>
            <a:pPr lvl="1"/>
            <a:r>
              <a:rPr lang="fr-FR" sz="2400" dirty="0"/>
              <a:t>interaction étroite entre le comportement humain et la base de ressources naturelles</a:t>
            </a:r>
          </a:p>
          <a:p>
            <a:pPr lvl="1"/>
            <a:r>
              <a:rPr lang="fr-FR" sz="2400" dirty="0"/>
              <a:t>crée une méthode utile et éprouvée pour fixer le cadre politique </a:t>
            </a:r>
            <a:r>
              <a:rPr lang="fr-FR" sz="2400" dirty="0" smtClean="0"/>
              <a:t>correct</a:t>
            </a:r>
            <a:endParaRPr lang="fr-FR" sz="2400" dirty="0"/>
          </a:p>
          <a:p>
            <a:pPr lvl="1"/>
            <a:r>
              <a:rPr lang="fr-FR" sz="2400" dirty="0"/>
              <a:t>Les données sont de </a:t>
            </a:r>
            <a:r>
              <a:rPr lang="fr-FR" sz="2400" dirty="0" smtClean="0"/>
              <a:t>natures différentes (observation </a:t>
            </a:r>
            <a:r>
              <a:rPr lang="fr-FR" sz="2400" dirty="0"/>
              <a:t>vs RCT)</a:t>
            </a:r>
            <a:endParaRPr lang="en-US" dirty="0"/>
          </a:p>
        </p:txBody>
      </p:sp>
      <p:sp>
        <p:nvSpPr>
          <p:cNvPr id="3" name="Title 2"/>
          <p:cNvSpPr>
            <a:spLocks noGrp="1"/>
          </p:cNvSpPr>
          <p:nvPr>
            <p:ph type="title"/>
          </p:nvPr>
        </p:nvSpPr>
        <p:spPr/>
        <p:txBody>
          <a:bodyPr>
            <a:normAutofit/>
          </a:bodyPr>
          <a:lstStyle/>
          <a:p>
            <a:r>
              <a:rPr lang="en-US" sz="3600" dirty="0" err="1"/>
              <a:t>Défis</a:t>
            </a:r>
            <a:r>
              <a:rPr lang="en-US" sz="3600" dirty="0"/>
              <a:t> de </a:t>
            </a:r>
            <a:r>
              <a:rPr lang="en-US" sz="3600" dirty="0" err="1" smtClean="0"/>
              <a:t>recherche</a:t>
            </a:r>
            <a:r>
              <a:rPr lang="en-US" sz="3600" dirty="0" smtClean="0"/>
              <a:t> (</a:t>
            </a:r>
            <a:r>
              <a:rPr lang="en-US" sz="3600" dirty="0"/>
              <a:t>3</a:t>
            </a:r>
            <a:r>
              <a:rPr lang="en-US" sz="3600" dirty="0" smtClean="0"/>
              <a:t>)</a:t>
            </a:r>
            <a:endParaRPr lang="en-US" sz="3600" dirty="0"/>
          </a:p>
        </p:txBody>
      </p:sp>
    </p:spTree>
    <p:extLst>
      <p:ext uri="{BB962C8B-B14F-4D97-AF65-F5344CB8AC3E}">
        <p14:creationId xmlns:p14="http://schemas.microsoft.com/office/powerpoint/2010/main" val="1815454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Défis</a:t>
            </a:r>
            <a:r>
              <a:rPr lang="en-US" dirty="0"/>
              <a:t> de </a:t>
            </a:r>
            <a:r>
              <a:rPr lang="en-US" dirty="0" err="1" smtClean="0"/>
              <a:t>recherche</a:t>
            </a:r>
            <a:r>
              <a:rPr lang="en-US" dirty="0" smtClean="0"/>
              <a:t> </a:t>
            </a:r>
            <a:r>
              <a:rPr lang="en-US" sz="4400" dirty="0" smtClean="0"/>
              <a:t>(4)</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5976664" cy="427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69959" y="5805264"/>
            <a:ext cx="5561853" cy="1077218"/>
          </a:xfrm>
          <a:prstGeom prst="rect">
            <a:avLst/>
          </a:prstGeom>
          <a:noFill/>
        </p:spPr>
        <p:txBody>
          <a:bodyPr wrap="square" rtlCol="0">
            <a:spAutoFit/>
          </a:bodyPr>
          <a:lstStyle/>
          <a:p>
            <a:r>
              <a:rPr lang="fr-FR" sz="1600" dirty="0"/>
              <a:t>Taux de rendement contre la dégradation des sols et de l'aptitude des sols à l'utilisation de </a:t>
            </a:r>
            <a:r>
              <a:rPr lang="fr-FR" sz="1600" dirty="0" err="1" smtClean="0"/>
              <a:t>covariables</a:t>
            </a:r>
            <a:r>
              <a:rPr lang="fr-FR" sz="1600" dirty="0" smtClean="0"/>
              <a:t> d'engrais et </a:t>
            </a:r>
            <a:r>
              <a:rPr lang="fr-FR" sz="1600" dirty="0"/>
              <a:t>de </a:t>
            </a:r>
            <a:r>
              <a:rPr lang="fr-FR" sz="1600" dirty="0" smtClean="0"/>
              <a:t>prévalence </a:t>
            </a:r>
            <a:r>
              <a:rPr lang="fr-FR" sz="1600" dirty="0"/>
              <a:t>de la dénutrition. Source (Sonneveld et Dent, 1997</a:t>
            </a:r>
            <a:r>
              <a:rPr lang="fr-FR" sz="1600" dirty="0" smtClean="0"/>
              <a:t>). </a:t>
            </a:r>
            <a:endParaRPr lang="en-US" sz="1600" dirty="0"/>
          </a:p>
        </p:txBody>
      </p:sp>
      <p:sp>
        <p:nvSpPr>
          <p:cNvPr id="2" name="TextBox 1"/>
          <p:cNvSpPr txBox="1"/>
          <p:nvPr/>
        </p:nvSpPr>
        <p:spPr>
          <a:xfrm>
            <a:off x="6625092" y="1340768"/>
            <a:ext cx="2471580" cy="2246769"/>
          </a:xfrm>
          <a:prstGeom prst="rect">
            <a:avLst/>
          </a:prstGeom>
          <a:noFill/>
        </p:spPr>
        <p:txBody>
          <a:bodyPr wrap="square" rtlCol="0">
            <a:spAutoFit/>
          </a:bodyPr>
          <a:lstStyle/>
          <a:p>
            <a:r>
              <a:rPr lang="fr-FR" sz="2800" dirty="0"/>
              <a:t>Qu'est-ce que la modélisation intégrée? un exemple</a:t>
            </a:r>
            <a:endParaRPr lang="en-US" sz="2800" dirty="0"/>
          </a:p>
        </p:txBody>
      </p:sp>
    </p:spTree>
    <p:extLst>
      <p:ext uri="{BB962C8B-B14F-4D97-AF65-F5344CB8AC3E}">
        <p14:creationId xmlns:p14="http://schemas.microsoft.com/office/powerpoint/2010/main" val="3914059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r-FR" sz="2800" dirty="0"/>
              <a:t>Intégrer les résultats avec les données d'observation RCT</a:t>
            </a:r>
          </a:p>
          <a:p>
            <a:endParaRPr lang="fr-FR" sz="2800" dirty="0"/>
          </a:p>
          <a:p>
            <a:r>
              <a:rPr lang="fr-FR" sz="2800" dirty="0"/>
              <a:t>RCT donne </a:t>
            </a:r>
            <a:r>
              <a:rPr lang="fr-FR" sz="2800" dirty="0" smtClean="0"/>
              <a:t>de l'effet de traitement </a:t>
            </a:r>
            <a:r>
              <a:rPr lang="fr-FR" sz="2800" dirty="0"/>
              <a:t>clair, mais dans des conditions restreintes</a:t>
            </a:r>
          </a:p>
          <a:p>
            <a:endParaRPr lang="fr-FR" sz="2800" dirty="0"/>
          </a:p>
          <a:p>
            <a:r>
              <a:rPr lang="fr-FR" sz="2800" dirty="0"/>
              <a:t>Les données d'observation sont en proie à des facteurs de confusion et ne sont pas des variables indépendantes</a:t>
            </a:r>
            <a:endParaRPr lang="nl-NL" dirty="0" smtClean="0"/>
          </a:p>
          <a:p>
            <a:endParaRPr lang="en-US" dirty="0"/>
          </a:p>
        </p:txBody>
      </p:sp>
      <p:sp>
        <p:nvSpPr>
          <p:cNvPr id="3" name="Title 2"/>
          <p:cNvSpPr>
            <a:spLocks noGrp="1"/>
          </p:cNvSpPr>
          <p:nvPr>
            <p:ph type="title"/>
          </p:nvPr>
        </p:nvSpPr>
        <p:spPr/>
        <p:txBody>
          <a:bodyPr>
            <a:noAutofit/>
          </a:bodyPr>
          <a:lstStyle/>
          <a:p>
            <a:r>
              <a:rPr lang="en-US" sz="3600" dirty="0" err="1"/>
              <a:t>Défis</a:t>
            </a:r>
            <a:r>
              <a:rPr lang="en-US" sz="3600" dirty="0"/>
              <a:t> de </a:t>
            </a:r>
            <a:r>
              <a:rPr lang="en-US" sz="3600" dirty="0" err="1" smtClean="0"/>
              <a:t>recherche</a:t>
            </a:r>
            <a:r>
              <a:rPr lang="en-US" sz="3600" dirty="0" smtClean="0"/>
              <a:t> (</a:t>
            </a:r>
            <a:r>
              <a:rPr lang="en-US" sz="3600" dirty="0"/>
              <a:t>5</a:t>
            </a:r>
            <a:r>
              <a:rPr lang="en-US" sz="3600" dirty="0" smtClean="0"/>
              <a:t>)</a:t>
            </a:r>
            <a:endParaRPr lang="en-US" sz="3600" dirty="0"/>
          </a:p>
        </p:txBody>
      </p:sp>
    </p:spTree>
    <p:extLst>
      <p:ext uri="{BB962C8B-B14F-4D97-AF65-F5344CB8AC3E}">
        <p14:creationId xmlns:p14="http://schemas.microsoft.com/office/powerpoint/2010/main" val="292640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6876256" y="2636912"/>
            <a:ext cx="2098576" cy="874985"/>
          </a:xfrm>
        </p:spPr>
        <p:txBody>
          <a:bodyPr>
            <a:normAutofit fontScale="90000"/>
          </a:bodyPr>
          <a:lstStyle/>
          <a:p>
            <a:pPr eaLnBrk="1" fontAlgn="auto" hangingPunct="1">
              <a:spcAft>
                <a:spcPts val="0"/>
              </a:spcAft>
              <a:defRPr/>
            </a:pPr>
            <a:r>
              <a:rPr lang="de-DE" sz="1800" dirty="0" smtClean="0">
                <a:solidFill>
                  <a:schemeClr val="tx2">
                    <a:satMod val="130000"/>
                  </a:schemeClr>
                </a:solidFill>
              </a:rPr>
              <a:t>RCT vs observational data</a:t>
            </a:r>
            <a:endParaRPr lang="en-US" sz="1800" dirty="0" smtClean="0">
              <a:solidFill>
                <a:schemeClr val="tx2">
                  <a:satMod val="130000"/>
                </a:schemeClr>
              </a:solidFill>
            </a:endParaRPr>
          </a:p>
        </p:txBody>
      </p:sp>
      <p:sp>
        <p:nvSpPr>
          <p:cNvPr id="21507" name="Content Placeholder 2"/>
          <p:cNvSpPr>
            <a:spLocks noGrp="1"/>
          </p:cNvSpPr>
          <p:nvPr>
            <p:ph idx="1"/>
          </p:nvPr>
        </p:nvSpPr>
        <p:spPr/>
        <p:txBody>
          <a:bodyPr/>
          <a:lstStyle/>
          <a:p>
            <a:pPr eaLnBrk="1" hangingPunct="1"/>
            <a:endParaRPr lang="de-DE" altLang="en-US" dirty="0" smtClean="0"/>
          </a:p>
          <a:p>
            <a:r>
              <a:rPr lang="fr-FR" altLang="en-US" dirty="0"/>
              <a:t>laboratoire</a:t>
            </a:r>
          </a:p>
          <a:p>
            <a:r>
              <a:rPr lang="fr-FR" altLang="en-US" dirty="0"/>
              <a:t>Cellules climatiques</a:t>
            </a:r>
          </a:p>
          <a:p>
            <a:r>
              <a:rPr lang="fr-FR" altLang="en-US" dirty="0"/>
              <a:t>Essais sur le terrain</a:t>
            </a:r>
          </a:p>
          <a:p>
            <a:r>
              <a:rPr lang="fr-FR" altLang="en-US" dirty="0"/>
              <a:t>essais cliniques</a:t>
            </a:r>
          </a:p>
          <a:p>
            <a:r>
              <a:rPr lang="fr-FR" altLang="en-US" dirty="0"/>
              <a:t>Essais d'agriculteurs</a:t>
            </a:r>
          </a:p>
          <a:p>
            <a:r>
              <a:rPr lang="fr-FR" altLang="en-US" dirty="0"/>
              <a:t>enquêtes</a:t>
            </a:r>
            <a:endParaRPr lang="en-US" altLang="en-US" dirty="0" smtClean="0"/>
          </a:p>
        </p:txBody>
      </p:sp>
      <p:cxnSp>
        <p:nvCxnSpPr>
          <p:cNvPr id="5" name="Straight Arrow Connector 4"/>
          <p:cNvCxnSpPr/>
          <p:nvPr/>
        </p:nvCxnSpPr>
        <p:spPr>
          <a:xfrm>
            <a:off x="4211638" y="2060848"/>
            <a:ext cx="0" cy="331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09" name="TextBox 6"/>
          <p:cNvSpPr txBox="1">
            <a:spLocks noChangeArrowheads="1"/>
          </p:cNvSpPr>
          <p:nvPr/>
        </p:nvSpPr>
        <p:spPr bwMode="auto">
          <a:xfrm>
            <a:off x="2916238" y="5517232"/>
            <a:ext cx="29511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dirty="0"/>
              <a:t>plus inobservables</a:t>
            </a:r>
          </a:p>
          <a:p>
            <a:pPr eaLnBrk="1" hangingPunct="1"/>
            <a:r>
              <a:rPr lang="fr-FR" altLang="en-US" dirty="0"/>
              <a:t>inférence Richer</a:t>
            </a:r>
          </a:p>
          <a:p>
            <a:pPr eaLnBrk="1" hangingPunct="1"/>
            <a:r>
              <a:rPr lang="fr-FR" altLang="en-US" dirty="0"/>
              <a:t>Plus près de la </a:t>
            </a:r>
            <a:r>
              <a:rPr lang="fr-FR" altLang="en-US" dirty="0" smtClean="0"/>
              <a:t>politique </a:t>
            </a:r>
            <a:endParaRPr lang="en-US" altLang="en-US" dirty="0"/>
          </a:p>
        </p:txBody>
      </p:sp>
      <p:cxnSp>
        <p:nvCxnSpPr>
          <p:cNvPr id="9" name="Straight Arrow Connector 8"/>
          <p:cNvCxnSpPr/>
          <p:nvPr/>
        </p:nvCxnSpPr>
        <p:spPr>
          <a:xfrm flipV="1">
            <a:off x="6084888" y="2073548"/>
            <a:ext cx="0" cy="3311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1" name="TextBox 12"/>
          <p:cNvSpPr txBox="1">
            <a:spLocks noChangeArrowheads="1"/>
          </p:cNvSpPr>
          <p:nvPr/>
        </p:nvSpPr>
        <p:spPr bwMode="auto">
          <a:xfrm>
            <a:off x="5194151" y="1149623"/>
            <a:ext cx="22320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dirty="0"/>
              <a:t>Un meilleur contrôle</a:t>
            </a:r>
          </a:p>
          <a:p>
            <a:pPr eaLnBrk="1" hangingPunct="1"/>
            <a:r>
              <a:rPr lang="fr-FR" altLang="en-US" dirty="0"/>
              <a:t>Traitement d'isolation</a:t>
            </a:r>
          </a:p>
          <a:p>
            <a:pPr eaLnBrk="1" hangingPunct="1"/>
            <a:r>
              <a:rPr lang="fr-FR" altLang="en-US" dirty="0"/>
              <a:t>"Proche de pratiquer ''</a:t>
            </a:r>
            <a:endParaRPr lang="en-US" altLang="en-US" dirty="0"/>
          </a:p>
        </p:txBody>
      </p:sp>
      <p:sp>
        <p:nvSpPr>
          <p:cNvPr id="8" name="Title 2"/>
          <p:cNvSpPr txBox="1">
            <a:spLocks/>
          </p:cNvSpPr>
          <p:nvPr/>
        </p:nvSpPr>
        <p:spPr>
          <a:xfrm>
            <a:off x="457200" y="19650"/>
            <a:ext cx="7931224" cy="922114"/>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err="1"/>
              <a:t>Défis</a:t>
            </a:r>
            <a:r>
              <a:rPr lang="en-US" sz="3600" dirty="0"/>
              <a:t> de </a:t>
            </a:r>
            <a:r>
              <a:rPr lang="en-US" sz="3600" dirty="0" err="1" smtClean="0"/>
              <a:t>recherche</a:t>
            </a:r>
            <a:r>
              <a:rPr lang="en-US" sz="3600" dirty="0" smtClean="0"/>
              <a:t> (</a:t>
            </a:r>
            <a:r>
              <a:rPr lang="en-US" sz="3600" dirty="0"/>
              <a:t>6</a:t>
            </a:r>
            <a:r>
              <a:rPr lang="en-US" sz="3600" dirty="0" smtClean="0"/>
              <a:t>)</a:t>
            </a:r>
            <a:endParaRPr lang="nl-NL" sz="3600" dirty="0" smtClean="0"/>
          </a:p>
        </p:txBody>
      </p:sp>
      <p:sp>
        <p:nvSpPr>
          <p:cNvPr id="2" name="TextBox 1"/>
          <p:cNvSpPr txBox="1"/>
          <p:nvPr/>
        </p:nvSpPr>
        <p:spPr>
          <a:xfrm>
            <a:off x="827584" y="941765"/>
            <a:ext cx="3960440" cy="369332"/>
          </a:xfrm>
          <a:prstGeom prst="rect">
            <a:avLst/>
          </a:prstGeom>
          <a:noFill/>
        </p:spPr>
        <p:txBody>
          <a:bodyPr wrap="square" rtlCol="0">
            <a:spAutoFit/>
          </a:bodyPr>
          <a:lstStyle/>
          <a:p>
            <a:r>
              <a:rPr lang="en-US" b="1" dirty="0"/>
              <a:t>RCT </a:t>
            </a:r>
            <a:r>
              <a:rPr lang="en-US" b="1" dirty="0" err="1"/>
              <a:t>vs</a:t>
            </a:r>
            <a:r>
              <a:rPr lang="en-US" b="1" dirty="0"/>
              <a:t> </a:t>
            </a:r>
            <a:r>
              <a:rPr lang="en-US" b="1" dirty="0" err="1"/>
              <a:t>données</a:t>
            </a:r>
            <a:r>
              <a:rPr lang="en-US" b="1" dirty="0"/>
              <a:t> </a:t>
            </a:r>
            <a:r>
              <a:rPr lang="en-US" b="1" dirty="0" err="1"/>
              <a:t>d'observation</a:t>
            </a:r>
            <a:endParaRPr lang="en-US" b="1" dirty="0"/>
          </a:p>
        </p:txBody>
      </p:sp>
    </p:spTree>
    <p:extLst>
      <p:ext uri="{BB962C8B-B14F-4D97-AF65-F5344CB8AC3E}">
        <p14:creationId xmlns:p14="http://schemas.microsoft.com/office/powerpoint/2010/main" val="205935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52128"/>
          </a:xfrm>
        </p:spPr>
        <p:txBody>
          <a:bodyPr/>
          <a:lstStyle/>
          <a:p>
            <a:pPr>
              <a:defRPr/>
            </a:pPr>
            <a:r>
              <a:rPr lang="nl-NL" sz="4000" dirty="0">
                <a:latin typeface="+mn-lt"/>
              </a:rPr>
              <a:t>Analyse </a:t>
            </a:r>
            <a:r>
              <a:rPr lang="nl-NL" sz="4000" dirty="0" err="1">
                <a:latin typeface="+mn-lt"/>
              </a:rPr>
              <a:t>intégrée</a:t>
            </a:r>
            <a:r>
              <a:rPr lang="nl-NL" sz="4000" dirty="0">
                <a:latin typeface="+mn-lt"/>
              </a:rPr>
              <a:t>: </a:t>
            </a:r>
            <a:r>
              <a:rPr lang="nl-NL" sz="4000" dirty="0" err="1">
                <a:latin typeface="+mn-lt"/>
              </a:rPr>
              <a:t>cinq</a:t>
            </a:r>
            <a:r>
              <a:rPr lang="nl-NL" sz="4000" dirty="0">
                <a:latin typeface="+mn-lt"/>
              </a:rPr>
              <a:t> </a:t>
            </a:r>
            <a:r>
              <a:rPr lang="nl-NL" sz="4000" dirty="0" err="1" smtClean="0">
                <a:latin typeface="+mn-lt"/>
              </a:rPr>
              <a:t>étapes</a:t>
            </a:r>
            <a:endParaRPr lang="en-US" sz="4400" dirty="0">
              <a:latin typeface="+mn-lt"/>
            </a:endParaRPr>
          </a:p>
        </p:txBody>
      </p:sp>
      <p:sp>
        <p:nvSpPr>
          <p:cNvPr id="14339" name="Content Placeholder 2"/>
          <p:cNvSpPr>
            <a:spLocks noGrp="1"/>
          </p:cNvSpPr>
          <p:nvPr>
            <p:ph idx="1"/>
          </p:nvPr>
        </p:nvSpPr>
        <p:spPr>
          <a:xfrm>
            <a:off x="1403350" y="2133600"/>
            <a:ext cx="5759450" cy="4525963"/>
          </a:xfrm>
        </p:spPr>
        <p:txBody>
          <a:bodyPr/>
          <a:lstStyle/>
          <a:p>
            <a:pPr marL="457200" indent="-457200">
              <a:buFont typeface="Century Gothic" pitchFamily="34" charset="0"/>
              <a:buAutoNum type="arabicPeriod"/>
            </a:pPr>
            <a:r>
              <a:rPr lang="fr-FR" altLang="en-US" dirty="0"/>
              <a:t>L'harmonisation des données</a:t>
            </a:r>
          </a:p>
          <a:p>
            <a:pPr marL="457200" indent="-457200">
              <a:buFont typeface="Century Gothic" pitchFamily="34" charset="0"/>
              <a:buAutoNum type="arabicPeriod"/>
            </a:pPr>
            <a:r>
              <a:rPr lang="fr-FR" altLang="en-US" dirty="0"/>
              <a:t>L'exploration de données</a:t>
            </a:r>
          </a:p>
          <a:p>
            <a:pPr marL="457200" indent="-457200">
              <a:buFont typeface="Century Gothic" pitchFamily="34" charset="0"/>
              <a:buAutoNum type="arabicPeriod"/>
            </a:pPr>
            <a:r>
              <a:rPr lang="fr-FR" altLang="en-US" dirty="0"/>
              <a:t>L'effet du traitement d'analyse</a:t>
            </a:r>
          </a:p>
          <a:p>
            <a:pPr marL="457200" indent="-457200">
              <a:buFont typeface="Century Gothic" pitchFamily="34" charset="0"/>
              <a:buAutoNum type="arabicPeriod"/>
            </a:pPr>
            <a:r>
              <a:rPr lang="fr-FR" altLang="en-US" dirty="0" smtClean="0"/>
              <a:t>Mise à l’échelle de résultats</a:t>
            </a:r>
            <a:endParaRPr lang="fr-FR" altLang="en-US" dirty="0"/>
          </a:p>
          <a:p>
            <a:pPr marL="457200" indent="-457200">
              <a:buFont typeface="Century Gothic" pitchFamily="34" charset="0"/>
              <a:buAutoNum type="arabicPeriod"/>
            </a:pPr>
            <a:r>
              <a:rPr lang="fr-FR" altLang="en-US" dirty="0"/>
              <a:t>L'analyse de scénario</a:t>
            </a:r>
            <a:endParaRPr lang="en-US" altLang="en-US" dirty="0" smtClean="0">
              <a:solidFill>
                <a:schemeClr val="tx1"/>
              </a:solidFill>
            </a:endParaRPr>
          </a:p>
        </p:txBody>
      </p:sp>
    </p:spTree>
    <p:extLst>
      <p:ext uri="{BB962C8B-B14F-4D97-AF65-F5344CB8AC3E}">
        <p14:creationId xmlns:p14="http://schemas.microsoft.com/office/powerpoint/2010/main" val="236974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 y="188640"/>
            <a:ext cx="9159346" cy="1152128"/>
          </a:xfrm>
        </p:spPr>
        <p:txBody>
          <a:bodyPr/>
          <a:lstStyle/>
          <a:p>
            <a:pPr>
              <a:defRPr/>
            </a:pPr>
            <a:r>
              <a:rPr lang="nl-NL" sz="4000" dirty="0">
                <a:latin typeface="+mn-lt"/>
              </a:rPr>
              <a:t>Analyse </a:t>
            </a:r>
            <a:r>
              <a:rPr lang="nl-NL" sz="4000" dirty="0" err="1">
                <a:latin typeface="+mn-lt"/>
              </a:rPr>
              <a:t>intégrée</a:t>
            </a:r>
            <a:r>
              <a:rPr lang="nl-NL" sz="4000" dirty="0">
                <a:latin typeface="+mn-lt"/>
              </a:rPr>
              <a:t>: </a:t>
            </a:r>
            <a:r>
              <a:rPr lang="nl-NL" sz="4000" dirty="0" err="1">
                <a:latin typeface="+mn-lt"/>
              </a:rPr>
              <a:t>cinq</a:t>
            </a:r>
            <a:r>
              <a:rPr lang="nl-NL" sz="4000" dirty="0">
                <a:latin typeface="+mn-lt"/>
              </a:rPr>
              <a:t> </a:t>
            </a:r>
            <a:r>
              <a:rPr lang="nl-NL" sz="4000" dirty="0" err="1" smtClean="0">
                <a:latin typeface="+mn-lt"/>
              </a:rPr>
              <a:t>étapes</a:t>
            </a:r>
            <a:r>
              <a:rPr lang="nl-NL" sz="4000" dirty="0" smtClean="0">
                <a:latin typeface="+mn-lt"/>
              </a:rPr>
              <a:t> (</a:t>
            </a:r>
            <a:r>
              <a:rPr lang="nl-NL" sz="4000" dirty="0">
                <a:latin typeface="+mn-lt"/>
              </a:rPr>
              <a:t>2</a:t>
            </a:r>
            <a:r>
              <a:rPr lang="nl-NL" sz="4000" dirty="0" smtClean="0">
                <a:latin typeface="+mn-lt"/>
              </a:rPr>
              <a:t>)</a:t>
            </a:r>
            <a:endParaRPr lang="en-US" sz="4800" dirty="0">
              <a:latin typeface="+mn-lt"/>
            </a:endParaRPr>
          </a:p>
        </p:txBody>
      </p:sp>
      <p:sp>
        <p:nvSpPr>
          <p:cNvPr id="12291" name="Content Placeholder 2"/>
          <p:cNvSpPr>
            <a:spLocks noGrp="1"/>
          </p:cNvSpPr>
          <p:nvPr>
            <p:ph idx="1"/>
          </p:nvPr>
        </p:nvSpPr>
        <p:spPr>
          <a:xfrm>
            <a:off x="431800" y="1555750"/>
            <a:ext cx="8532813" cy="1296988"/>
          </a:xfrm>
        </p:spPr>
        <p:txBody>
          <a:bodyPr rtlCol="0">
            <a:normAutofit/>
          </a:bodyPr>
          <a:lstStyle/>
          <a:p>
            <a:pPr marL="457200" indent="-457200">
              <a:buFont typeface="Century Gothic" pitchFamily="34" charset="0"/>
              <a:buAutoNum type="arabicPeriod"/>
              <a:defRPr/>
            </a:pPr>
            <a:r>
              <a:rPr lang="fr-FR" altLang="en-US" dirty="0"/>
              <a:t>L'harmonisation des données</a:t>
            </a:r>
          </a:p>
          <a:p>
            <a:pPr marL="598932" lvl="1" indent="-342900">
              <a:defRPr/>
            </a:pPr>
            <a:r>
              <a:rPr lang="fr-FR" altLang="en-US" dirty="0"/>
              <a:t>Organiser les données pour l'analyse</a:t>
            </a:r>
            <a:endParaRPr lang="en-US" altLang="en-US" dirty="0" smtClean="0">
              <a:solidFill>
                <a:schemeClr val="tx1"/>
              </a:solidFill>
            </a:endParaRPr>
          </a:p>
        </p:txBody>
      </p:sp>
      <p:pic>
        <p:nvPicPr>
          <p:cNvPr id="1536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4149725"/>
            <a:ext cx="3384550" cy="259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413" y="2708275"/>
            <a:ext cx="3743325"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6" name="Picture 19" descr="http://www.lakegeorgeassociation.org/assets/images/gis_layer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028950"/>
            <a:ext cx="113823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1" descr="http://www.scielo.sa.cr/img/revistas/rbt/v60n4/a06t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4575" y="3114675"/>
            <a:ext cx="25511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ent Arrow 4"/>
          <p:cNvSpPr/>
          <p:nvPr/>
        </p:nvSpPr>
        <p:spPr>
          <a:xfrm rot="10800000">
            <a:off x="4006850" y="4097338"/>
            <a:ext cx="371475" cy="1079500"/>
          </a:xfrm>
          <a:prstGeom prst="ben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schemeClr val="tx1"/>
              </a:solidFill>
            </a:endParaRPr>
          </a:p>
        </p:txBody>
      </p:sp>
      <p:sp>
        <p:nvSpPr>
          <p:cNvPr id="6" name="Right Arrow 5"/>
          <p:cNvSpPr/>
          <p:nvPr/>
        </p:nvSpPr>
        <p:spPr>
          <a:xfrm rot="4390012">
            <a:off x="1151731" y="3993357"/>
            <a:ext cx="307975" cy="198438"/>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pic>
        <p:nvPicPr>
          <p:cNvPr id="1537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889500"/>
            <a:ext cx="2112963" cy="184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0800000">
            <a:off x="4006850" y="5661025"/>
            <a:ext cx="565150" cy="1524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p>
        </p:txBody>
      </p:sp>
    </p:spTree>
    <p:extLst>
      <p:ext uri="{BB962C8B-B14F-4D97-AF65-F5344CB8AC3E}">
        <p14:creationId xmlns:p14="http://schemas.microsoft.com/office/powerpoint/2010/main" val="3249751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124744"/>
            <a:ext cx="8229600" cy="4608512"/>
          </a:xfrm>
        </p:spPr>
        <p:txBody>
          <a:bodyPr>
            <a:normAutofit fontScale="90000"/>
          </a:bodyPr>
          <a:lstStyle/>
          <a:p>
            <a:r>
              <a:rPr lang="en-US" sz="1800" b="0" dirty="0" err="1" smtClean="0">
                <a:effectLst/>
              </a:rPr>
              <a:t>Comme</a:t>
            </a:r>
            <a:r>
              <a:rPr lang="en-US" sz="1800" b="0" dirty="0" smtClean="0">
                <a:effectLst/>
              </a:rPr>
              <a:t> </a:t>
            </a:r>
            <a:r>
              <a:rPr lang="en-US" sz="1800" b="0" dirty="0" err="1" smtClean="0">
                <a:effectLst/>
              </a:rPr>
              <a:t>résultat</a:t>
            </a:r>
            <a:r>
              <a:rPr lang="en-US" sz="1800" b="0" dirty="0" smtClean="0">
                <a:effectLst/>
              </a:rPr>
              <a:t> des </a:t>
            </a:r>
            <a:r>
              <a:rPr lang="en-US" sz="1800" b="0" dirty="0" err="1" smtClean="0">
                <a:effectLst/>
              </a:rPr>
              <a:t>mauvaises</a:t>
            </a:r>
            <a:r>
              <a:rPr lang="en-US" sz="1800" b="0" dirty="0" smtClean="0">
                <a:effectLst/>
              </a:rPr>
              <a:t> </a:t>
            </a:r>
            <a:r>
              <a:rPr lang="en-US" sz="1800" b="0" dirty="0" err="1" smtClean="0">
                <a:effectLst/>
              </a:rPr>
              <a:t>pratiques</a:t>
            </a:r>
            <a:r>
              <a:rPr lang="en-US" sz="1800" b="0" dirty="0" smtClean="0">
                <a:effectLst/>
              </a:rPr>
              <a:t> des </a:t>
            </a:r>
            <a:r>
              <a:rPr lang="en-US" sz="1800" b="0" dirty="0" err="1" smtClean="0">
                <a:effectLst/>
              </a:rPr>
              <a:t>terres</a:t>
            </a:r>
            <a:r>
              <a:rPr lang="en-US" sz="1800" b="0" dirty="0" smtClean="0">
                <a:effectLst/>
              </a:rPr>
              <a:t> et des </a:t>
            </a:r>
            <a:r>
              <a:rPr lang="en-US" sz="1800" b="0" dirty="0" err="1" smtClean="0">
                <a:effectLst/>
              </a:rPr>
              <a:t>eaux</a:t>
            </a:r>
            <a:r>
              <a:rPr lang="en-US" sz="1800" b="0" dirty="0" smtClean="0">
                <a:effectLst/>
              </a:rPr>
              <a:t> au </a:t>
            </a:r>
            <a:r>
              <a:rPr lang="en-US" sz="1800" b="0" dirty="0" err="1" smtClean="0">
                <a:effectLst/>
              </a:rPr>
              <a:t>cours</a:t>
            </a:r>
            <a:r>
              <a:rPr lang="en-US" sz="1800" b="0" dirty="0" smtClean="0">
                <a:effectLst/>
              </a:rPr>
              <a:t> du siècle passé, les </a:t>
            </a:r>
            <a:r>
              <a:rPr lang="en-US" sz="1800" b="0" dirty="0" err="1" smtClean="0">
                <a:effectLst/>
              </a:rPr>
              <a:t>voies</a:t>
            </a:r>
            <a:r>
              <a:rPr lang="en-US" sz="1800" b="0" dirty="0" smtClean="0">
                <a:effectLst/>
              </a:rPr>
              <a:t> de navigation et de la </a:t>
            </a:r>
            <a:r>
              <a:rPr lang="en-US" sz="1800" b="0" dirty="0" err="1" smtClean="0">
                <a:effectLst/>
              </a:rPr>
              <a:t>pêche</a:t>
            </a:r>
            <a:r>
              <a:rPr lang="en-US" sz="1800" b="0" dirty="0" smtClean="0">
                <a:effectLst/>
              </a:rPr>
              <a:t> </a:t>
            </a:r>
            <a:r>
              <a:rPr lang="en-US" sz="1800" b="0" dirty="0" err="1" smtClean="0">
                <a:effectLst/>
              </a:rPr>
              <a:t>sont</a:t>
            </a:r>
            <a:r>
              <a:rPr lang="en-US" sz="1800" b="0" dirty="0" smtClean="0">
                <a:effectLst/>
              </a:rPr>
              <a:t> </a:t>
            </a:r>
            <a:r>
              <a:rPr lang="en-US" sz="1800" b="0" dirty="0" err="1" smtClean="0">
                <a:effectLst/>
              </a:rPr>
              <a:t>dans</a:t>
            </a:r>
            <a:r>
              <a:rPr lang="en-US" sz="1800" b="0" dirty="0" smtClean="0">
                <a:effectLst/>
              </a:rPr>
              <a:t> un </a:t>
            </a:r>
            <a:r>
              <a:rPr lang="en-US" sz="1800" b="0" dirty="0" err="1" smtClean="0">
                <a:effectLst/>
              </a:rPr>
              <a:t>état</a:t>
            </a:r>
            <a:r>
              <a:rPr lang="en-US" sz="1800" b="0" dirty="0" smtClean="0">
                <a:effectLst/>
              </a:rPr>
              <a:t> </a:t>
            </a:r>
            <a:r>
              <a:rPr lang="en-US" sz="1800" b="0" dirty="0" err="1" smtClean="0">
                <a:effectLst/>
              </a:rPr>
              <a:t>dégradé</a:t>
            </a:r>
            <a:r>
              <a:rPr lang="en-US" sz="1800" b="0" dirty="0" smtClean="0">
                <a:effectLst/>
              </a:rPr>
              <a:t>. </a:t>
            </a:r>
            <a:r>
              <a:rPr lang="en-US" sz="1800" b="0" i="1" dirty="0" smtClean="0">
                <a:effectLst/>
              </a:rPr>
              <a:t> </a:t>
            </a:r>
            <a:r>
              <a:rPr lang="en-US" sz="1800" b="0" dirty="0" smtClean="0">
                <a:effectLst/>
              </a:rPr>
              <a:t>’</a:t>
            </a:r>
            <a:r>
              <a:rPr lang="en-US" sz="1800" b="0" dirty="0">
                <a:effectLst/>
              </a:rPr>
              <a:t> Inland Fisheries </a:t>
            </a:r>
            <a:r>
              <a:rPr lang="en-US" sz="1800" b="0" dirty="0" smtClean="0">
                <a:effectLst/>
              </a:rPr>
              <a:t>Service,</a:t>
            </a:r>
            <a:r>
              <a:rPr lang="en-US" sz="1800" b="0" dirty="0">
                <a:effectLst/>
              </a:rPr>
              <a:t> Tasmania (http://www.ifs.tas.gov.au</a:t>
            </a:r>
            <a:r>
              <a:rPr lang="en-US" sz="1800" b="0" dirty="0" smtClean="0">
                <a:effectLst/>
              </a:rPr>
              <a:t>/)</a:t>
            </a:r>
            <a:br>
              <a:rPr lang="en-US" sz="1800" b="0" dirty="0" smtClean="0">
                <a:effectLst/>
              </a:rPr>
            </a:br>
            <a:r>
              <a:rPr lang="en-US" sz="1800" b="0" dirty="0" smtClean="0">
                <a:effectLst/>
              </a:rPr>
              <a:t/>
            </a:r>
            <a:br>
              <a:rPr lang="en-US" sz="1800" b="0" dirty="0" smtClean="0">
                <a:effectLst/>
              </a:rPr>
            </a:br>
            <a:r>
              <a:rPr lang="en-US" sz="1800" b="0" dirty="0" smtClean="0">
                <a:effectLst/>
              </a:rPr>
              <a:t>Avec </a:t>
            </a:r>
            <a:r>
              <a:rPr lang="en-US" sz="1800" b="0" dirty="0" err="1" smtClean="0">
                <a:effectLst/>
              </a:rPr>
              <a:t>l’augmentation</a:t>
            </a:r>
            <a:r>
              <a:rPr lang="en-US" sz="1800" b="0" dirty="0" smtClean="0">
                <a:effectLst/>
              </a:rPr>
              <a:t> de la pollution </a:t>
            </a:r>
            <a:r>
              <a:rPr lang="en-US" sz="1800" b="0" dirty="0" err="1" smtClean="0">
                <a:effectLst/>
              </a:rPr>
              <a:t>aquatique</a:t>
            </a:r>
            <a:r>
              <a:rPr lang="en-US" sz="1800" b="0" dirty="0" smtClean="0">
                <a:effectLst/>
              </a:rPr>
              <a:t> et de la </a:t>
            </a:r>
            <a:r>
              <a:rPr lang="en-US" sz="1800" b="0" dirty="0" err="1" smtClean="0">
                <a:effectLst/>
              </a:rPr>
              <a:t>dégradation</a:t>
            </a:r>
            <a:r>
              <a:rPr lang="en-US" sz="1800" b="0" dirty="0" smtClean="0">
                <a:effectLst/>
              </a:rPr>
              <a:t> physique des habitats </a:t>
            </a:r>
            <a:r>
              <a:rPr lang="en-US" sz="1800" b="0" dirty="0" err="1" smtClean="0">
                <a:effectLst/>
              </a:rPr>
              <a:t>aquatiques</a:t>
            </a:r>
            <a:r>
              <a:rPr lang="en-US" sz="1800" b="0" dirty="0" smtClean="0">
                <a:effectLst/>
              </a:rPr>
              <a:t>, les </a:t>
            </a:r>
            <a:r>
              <a:rPr lang="en-US" sz="1800" b="0" dirty="0" err="1" smtClean="0">
                <a:effectLst/>
              </a:rPr>
              <a:t>aquaculturistes</a:t>
            </a:r>
            <a:r>
              <a:rPr lang="en-US" sz="1800" b="0" dirty="0">
                <a:effectLst/>
              </a:rPr>
              <a:t> </a:t>
            </a:r>
            <a:r>
              <a:rPr lang="en-US" sz="1800" b="0" dirty="0" err="1" smtClean="0">
                <a:effectLst/>
              </a:rPr>
              <a:t>peuvent</a:t>
            </a:r>
            <a:r>
              <a:rPr lang="en-US" sz="1800" b="0" dirty="0" smtClean="0">
                <a:effectLst/>
              </a:rPr>
              <a:t> faire face aux </a:t>
            </a:r>
            <a:r>
              <a:rPr lang="en-US" sz="1800" b="0" dirty="0" err="1" smtClean="0">
                <a:effectLst/>
              </a:rPr>
              <a:t>risques</a:t>
            </a:r>
            <a:r>
              <a:rPr lang="en-US" sz="1800" b="0" dirty="0" smtClean="0">
                <a:effectLst/>
              </a:rPr>
              <a:t> de </a:t>
            </a:r>
            <a:r>
              <a:rPr lang="en-US" sz="1800" b="0" dirty="0" err="1" smtClean="0">
                <a:effectLst/>
              </a:rPr>
              <a:t>mortalité</a:t>
            </a:r>
            <a:r>
              <a:rPr lang="en-US" sz="1800" b="0" dirty="0" smtClean="0">
                <a:effectLst/>
              </a:rPr>
              <a:t> de masse des stocks de </a:t>
            </a:r>
            <a:r>
              <a:rPr lang="en-US" sz="1800" b="0" dirty="0" err="1" smtClean="0">
                <a:effectLst/>
              </a:rPr>
              <a:t>poissons</a:t>
            </a:r>
            <a:r>
              <a:rPr lang="en-US" sz="1800" b="0" dirty="0" smtClean="0">
                <a:effectLst/>
              </a:rPr>
              <a:t>, </a:t>
            </a:r>
            <a:r>
              <a:rPr lang="en-US" sz="1800" b="0" dirty="0" err="1" smtClean="0">
                <a:effectLst/>
              </a:rPr>
              <a:t>d’apparition</a:t>
            </a:r>
            <a:r>
              <a:rPr lang="en-US" sz="1800" b="0" dirty="0" smtClean="0">
                <a:effectLst/>
              </a:rPr>
              <a:t> </a:t>
            </a:r>
            <a:r>
              <a:rPr lang="en-US" sz="1800" b="0" dirty="0" err="1" smtClean="0">
                <a:effectLst/>
              </a:rPr>
              <a:t>soudaine</a:t>
            </a:r>
            <a:r>
              <a:rPr lang="en-US" sz="1800" b="0" dirty="0" smtClean="0">
                <a:effectLst/>
              </a:rPr>
              <a:t> de maladies, de contamination des </a:t>
            </a:r>
            <a:r>
              <a:rPr lang="en-US" sz="1800" b="0" dirty="0" err="1" smtClean="0">
                <a:effectLst/>
              </a:rPr>
              <a:t>produits</a:t>
            </a:r>
            <a:r>
              <a:rPr lang="en-US" sz="1800" b="0" dirty="0" smtClean="0">
                <a:effectLst/>
              </a:rPr>
              <a:t>, etc. (FAO, </a:t>
            </a:r>
            <a:r>
              <a:rPr lang="en-US" sz="1800" b="0" dirty="0">
                <a:effectLst/>
              </a:rPr>
              <a:t>h</a:t>
            </a:r>
            <a:r>
              <a:rPr lang="en-US" sz="1800" b="0" dirty="0" smtClean="0">
                <a:effectLst/>
              </a:rPr>
              <a:t>ttp</a:t>
            </a:r>
            <a:r>
              <a:rPr lang="en-US" sz="1800" b="0" dirty="0">
                <a:effectLst/>
              </a:rPr>
              <a:t>://</a:t>
            </a:r>
            <a:r>
              <a:rPr lang="en-US" sz="1800" b="0" dirty="0" smtClean="0">
                <a:effectLst/>
              </a:rPr>
              <a:t>www.fao.org/fishery/topic/12277/en).</a:t>
            </a:r>
            <a:br>
              <a:rPr lang="en-US" sz="1800" b="0" dirty="0" smtClean="0">
                <a:effectLst/>
              </a:rPr>
            </a:br>
            <a:r>
              <a:rPr lang="en-US" sz="1800" b="0" dirty="0">
                <a:effectLst/>
              </a:rPr>
              <a:t/>
            </a:r>
            <a:br>
              <a:rPr lang="en-US" sz="1800" b="0" dirty="0">
                <a:effectLst/>
              </a:rPr>
            </a:br>
            <a:r>
              <a:rPr lang="en-US" sz="1800" b="0" dirty="0" smtClean="0">
                <a:effectLst/>
              </a:rPr>
              <a:t>‘</a:t>
            </a:r>
            <a:r>
              <a:rPr lang="en-US" sz="1800" b="0" i="1" dirty="0" smtClean="0"/>
              <a:t>le </a:t>
            </a:r>
            <a:r>
              <a:rPr lang="en-US" sz="1800" b="0" i="1" dirty="0" err="1" smtClean="0"/>
              <a:t>faible</a:t>
            </a:r>
            <a:r>
              <a:rPr lang="en-US" sz="1800" b="0" i="1" dirty="0" smtClean="0"/>
              <a:t> </a:t>
            </a:r>
            <a:r>
              <a:rPr lang="en-US" sz="1800" b="0" i="1" dirty="0" err="1" smtClean="0"/>
              <a:t>suivi</a:t>
            </a:r>
            <a:r>
              <a:rPr lang="en-US" sz="1800" b="0" i="1" dirty="0" smtClean="0"/>
              <a:t> de la </a:t>
            </a:r>
            <a:r>
              <a:rPr lang="en-US" sz="1800" b="0" i="1" dirty="0" err="1" smtClean="0"/>
              <a:t>mise</a:t>
            </a:r>
            <a:r>
              <a:rPr lang="en-US" sz="1800" b="0" i="1" dirty="0" smtClean="0"/>
              <a:t> en application des </a:t>
            </a:r>
            <a:r>
              <a:rPr lang="en-US" sz="1800" b="0" i="1" dirty="0" err="1" smtClean="0"/>
              <a:t>nouvelles</a:t>
            </a:r>
            <a:r>
              <a:rPr lang="en-US" sz="1800" b="0" i="1" dirty="0" smtClean="0"/>
              <a:t> </a:t>
            </a:r>
            <a:r>
              <a:rPr lang="en-US" sz="1800" b="0" i="1" dirty="0" err="1" smtClean="0"/>
              <a:t>réglèmentations</a:t>
            </a:r>
            <a:r>
              <a:rPr lang="en-US" sz="1800" b="0" i="1" dirty="0" smtClean="0"/>
              <a:t> a </a:t>
            </a:r>
            <a:r>
              <a:rPr lang="en-US" sz="1800" b="0" i="1" dirty="0" err="1" smtClean="0"/>
              <a:t>favorisé</a:t>
            </a:r>
            <a:r>
              <a:rPr lang="en-US" sz="1800" b="0" i="1" dirty="0" smtClean="0"/>
              <a:t> </a:t>
            </a:r>
            <a:r>
              <a:rPr lang="en-US" sz="1800" b="0" i="1" dirty="0" err="1" smtClean="0"/>
              <a:t>l’introduction</a:t>
            </a:r>
            <a:r>
              <a:rPr lang="en-US" sz="1800" b="0" i="1" dirty="0" smtClean="0"/>
              <a:t> </a:t>
            </a:r>
            <a:r>
              <a:rPr lang="en-US" sz="1800" b="0" i="1" dirty="0" err="1" smtClean="0"/>
              <a:t>d’instruments</a:t>
            </a:r>
            <a:r>
              <a:rPr lang="en-US" sz="1800" b="0" i="1" dirty="0" smtClean="0"/>
              <a:t> de </a:t>
            </a:r>
            <a:r>
              <a:rPr lang="en-US" sz="1800" b="0" i="1" dirty="0" err="1" smtClean="0"/>
              <a:t>pêche</a:t>
            </a:r>
            <a:r>
              <a:rPr lang="en-US" sz="1800" b="0" i="1" dirty="0" smtClean="0"/>
              <a:t> à haut </a:t>
            </a:r>
            <a:r>
              <a:rPr lang="en-US" sz="1800" b="0" i="1" dirty="0" err="1" smtClean="0"/>
              <a:t>rendement</a:t>
            </a:r>
            <a:r>
              <a:rPr lang="en-US" sz="1800" b="0" i="1" dirty="0" smtClean="0"/>
              <a:t> </a:t>
            </a:r>
            <a:r>
              <a:rPr lang="en-US" sz="1800" b="0" i="1" dirty="0" err="1" smtClean="0"/>
              <a:t>mais</a:t>
            </a:r>
            <a:r>
              <a:rPr lang="en-US" sz="1800" b="0" i="1" dirty="0" smtClean="0"/>
              <a:t> </a:t>
            </a:r>
            <a:r>
              <a:rPr lang="en-US" sz="1800" b="0" i="1" dirty="0" err="1" smtClean="0"/>
              <a:t>endommageant</a:t>
            </a:r>
            <a:r>
              <a:rPr lang="en-US" sz="1800" b="0" i="1" dirty="0" smtClean="0"/>
              <a:t> les </a:t>
            </a:r>
            <a:r>
              <a:rPr lang="en-US" sz="1800" b="0" i="1" dirty="0" err="1" smtClean="0"/>
              <a:t>ressources</a:t>
            </a:r>
            <a:r>
              <a:rPr lang="en-US" sz="1800" b="0" i="1" dirty="0" smtClean="0"/>
              <a:t> </a:t>
            </a:r>
            <a:r>
              <a:rPr lang="en-US" sz="1800" b="0" i="1" dirty="0" err="1" smtClean="0"/>
              <a:t>depuis</a:t>
            </a:r>
            <a:r>
              <a:rPr lang="en-US" sz="1800" b="0" i="1" dirty="0" smtClean="0"/>
              <a:t> les </a:t>
            </a:r>
            <a:r>
              <a:rPr lang="en-US" sz="1800" b="0" i="1" dirty="0" err="1" smtClean="0"/>
              <a:t>années</a:t>
            </a:r>
            <a:r>
              <a:rPr lang="en-US" sz="1800" b="0" i="1" dirty="0" smtClean="0"/>
              <a:t> 1960 </a:t>
            </a:r>
            <a:r>
              <a:rPr lang="en-US" sz="1800" b="0" dirty="0" smtClean="0"/>
              <a:t>(</a:t>
            </a:r>
            <a:r>
              <a:rPr lang="en-US" sz="1800" b="0" dirty="0" err="1" smtClean="0"/>
              <a:t>Dangbégnon</a:t>
            </a:r>
            <a:r>
              <a:rPr lang="en-US" sz="1800" b="0" dirty="0"/>
              <a:t>, 2000</a:t>
            </a:r>
            <a:r>
              <a:rPr lang="en-US" sz="1800" b="0" dirty="0" smtClean="0"/>
              <a:t>).</a:t>
            </a:r>
            <a:br>
              <a:rPr lang="en-US" sz="1800" b="0" dirty="0" smtClean="0"/>
            </a:br>
            <a:r>
              <a:rPr lang="en-US" sz="1800" b="0" dirty="0"/>
              <a:t/>
            </a:r>
            <a:br>
              <a:rPr lang="en-US" sz="1800" b="0" dirty="0"/>
            </a:br>
            <a:r>
              <a:rPr lang="en-US" sz="1800" b="0" i="1" dirty="0" smtClean="0"/>
              <a:t>‘Le </a:t>
            </a:r>
            <a:r>
              <a:rPr lang="en-US" sz="1800" b="0" i="1" dirty="0" err="1" smtClean="0"/>
              <a:t>problème</a:t>
            </a:r>
            <a:r>
              <a:rPr lang="en-US" sz="1800" b="0" i="1" dirty="0" smtClean="0"/>
              <a:t> de la </a:t>
            </a:r>
            <a:r>
              <a:rPr lang="en-US" sz="1800" b="0" i="1" dirty="0" err="1" smtClean="0"/>
              <a:t>dégradation</a:t>
            </a:r>
            <a:r>
              <a:rPr lang="en-US" sz="1800" b="0" i="1" dirty="0" smtClean="0"/>
              <a:t> de la </a:t>
            </a:r>
            <a:r>
              <a:rPr lang="en-US" sz="1800" b="0" i="1" dirty="0" err="1" smtClean="0"/>
              <a:t>pêche</a:t>
            </a:r>
            <a:r>
              <a:rPr lang="en-US" sz="1800" b="0" i="1" dirty="0" smtClean="0"/>
              <a:t> </a:t>
            </a:r>
            <a:r>
              <a:rPr lang="en-US" sz="1800" b="0" i="1" dirty="0" err="1" smtClean="0"/>
              <a:t>continentale</a:t>
            </a:r>
            <a:r>
              <a:rPr lang="en-US" sz="1800" b="0" i="1" dirty="0" smtClean="0"/>
              <a:t> </a:t>
            </a:r>
            <a:r>
              <a:rPr lang="en-US" sz="1800" b="0" i="1" dirty="0" err="1" smtClean="0"/>
              <a:t>est</a:t>
            </a:r>
            <a:r>
              <a:rPr lang="en-US" sz="1800" b="0" i="1" dirty="0" smtClean="0"/>
              <a:t>  </a:t>
            </a:r>
            <a:r>
              <a:rPr lang="en-US" sz="1800" b="0" i="1" dirty="0" err="1" smtClean="0"/>
              <a:t>bien</a:t>
            </a:r>
            <a:r>
              <a:rPr lang="en-US" sz="1800" b="0" i="1" dirty="0" smtClean="0"/>
              <a:t> </a:t>
            </a:r>
            <a:r>
              <a:rPr lang="en-US" sz="1800" b="0" i="1" dirty="0" err="1" smtClean="0"/>
              <a:t>répandu</a:t>
            </a:r>
            <a:r>
              <a:rPr lang="en-US" sz="1800" b="0" i="1" dirty="0" smtClean="0"/>
              <a:t>, </a:t>
            </a:r>
            <a:r>
              <a:rPr lang="en-US" sz="1800" b="0" i="1" dirty="0" err="1" smtClean="0"/>
              <a:t>ce</a:t>
            </a:r>
            <a:r>
              <a:rPr lang="en-US" sz="1800" b="0" i="1" dirty="0" smtClean="0"/>
              <a:t> </a:t>
            </a:r>
            <a:r>
              <a:rPr lang="en-US" sz="1800" b="0" i="1" dirty="0" err="1" smtClean="0"/>
              <a:t>justifie</a:t>
            </a:r>
            <a:r>
              <a:rPr lang="en-US" sz="1800" b="0" i="1" dirty="0" smtClean="0"/>
              <a:t> le programme </a:t>
            </a:r>
            <a:r>
              <a:rPr lang="en-US" sz="1800" b="0" i="1" dirty="0" err="1" smtClean="0"/>
              <a:t>d’amélioration</a:t>
            </a:r>
            <a:r>
              <a:rPr lang="en-US" sz="1800" b="0" i="1" dirty="0" smtClean="0"/>
              <a:t> durable des conditions de la </a:t>
            </a:r>
            <a:r>
              <a:rPr lang="en-US" sz="1800" b="0" i="1" dirty="0" err="1" smtClean="0"/>
              <a:t>pêche</a:t>
            </a:r>
            <a:r>
              <a:rPr lang="en-US" sz="1800" b="0" i="1" dirty="0" smtClean="0"/>
              <a:t> (</a:t>
            </a:r>
            <a:r>
              <a:rPr lang="en-US" sz="1800" b="0" i="1" dirty="0" err="1" smtClean="0"/>
              <a:t>Westlund</a:t>
            </a:r>
            <a:r>
              <a:rPr lang="en-US" sz="1800" b="0" i="1" dirty="0" smtClean="0"/>
              <a:t> </a:t>
            </a:r>
            <a:r>
              <a:rPr lang="en-US" sz="1800" b="0" i="1" dirty="0"/>
              <a:t>et al., 2008).</a:t>
            </a:r>
            <a:r>
              <a:rPr lang="en-US" sz="1800" b="0" i="1" dirty="0" smtClean="0">
                <a:effectLst/>
              </a:rPr>
              <a:t/>
            </a:r>
            <a:br>
              <a:rPr lang="en-US" sz="1800" b="0" i="1" dirty="0" smtClean="0">
                <a:effectLst/>
              </a:rPr>
            </a:br>
            <a:r>
              <a:rPr lang="en-US" sz="1600" b="0" i="1" dirty="0">
                <a:effectLst/>
              </a:rPr>
              <a:t/>
            </a:r>
            <a:br>
              <a:rPr lang="en-US" sz="1600" b="0" i="1" dirty="0">
                <a:effectLst/>
              </a:rPr>
            </a:br>
            <a:r>
              <a:rPr lang="en-US" sz="1600" b="0" i="1" dirty="0" smtClean="0">
                <a:effectLst/>
              </a:rPr>
              <a:t> </a:t>
            </a:r>
            <a:endParaRPr lang="en-US" sz="1600" i="1" dirty="0"/>
          </a:p>
        </p:txBody>
      </p:sp>
      <p:sp>
        <p:nvSpPr>
          <p:cNvPr id="4" name="Title 2"/>
          <p:cNvSpPr txBox="1">
            <a:spLocks/>
          </p:cNvSpPr>
          <p:nvPr/>
        </p:nvSpPr>
        <p:spPr>
          <a:xfrm>
            <a:off x="457200" y="27463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fr-FR" sz="3600" dirty="0" smtClean="0"/>
              <a:t>La pêche continente sous pression</a:t>
            </a:r>
            <a:endParaRPr lang="en-US" sz="3600" dirty="0"/>
          </a:p>
        </p:txBody>
      </p:sp>
    </p:spTree>
    <p:extLst>
      <p:ext uri="{BB962C8B-B14F-4D97-AF65-F5344CB8AC3E}">
        <p14:creationId xmlns:p14="http://schemas.microsoft.com/office/powerpoint/2010/main" val="319778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52128"/>
          </a:xfrm>
        </p:spPr>
        <p:txBody>
          <a:bodyPr/>
          <a:lstStyle/>
          <a:p>
            <a:pPr>
              <a:defRPr/>
            </a:pPr>
            <a:r>
              <a:rPr lang="nl-NL" sz="4000" dirty="0">
                <a:latin typeface="+mn-lt"/>
              </a:rPr>
              <a:t>Analyse </a:t>
            </a:r>
            <a:r>
              <a:rPr lang="nl-NL" sz="4000" dirty="0" err="1">
                <a:latin typeface="+mn-lt"/>
              </a:rPr>
              <a:t>intégrée</a:t>
            </a:r>
            <a:r>
              <a:rPr lang="nl-NL" sz="4000" dirty="0">
                <a:latin typeface="+mn-lt"/>
              </a:rPr>
              <a:t>: </a:t>
            </a:r>
            <a:r>
              <a:rPr lang="nl-NL" sz="4000" dirty="0" err="1">
                <a:latin typeface="+mn-lt"/>
              </a:rPr>
              <a:t>cinq</a:t>
            </a:r>
            <a:r>
              <a:rPr lang="nl-NL" sz="4000" dirty="0">
                <a:latin typeface="+mn-lt"/>
              </a:rPr>
              <a:t> </a:t>
            </a:r>
            <a:r>
              <a:rPr lang="nl-NL" sz="4000" dirty="0" err="1">
                <a:latin typeface="+mn-lt"/>
              </a:rPr>
              <a:t>étapes</a:t>
            </a:r>
            <a:r>
              <a:rPr lang="nl-NL" sz="4000" dirty="0">
                <a:latin typeface="+mn-lt"/>
              </a:rPr>
              <a:t> (</a:t>
            </a:r>
            <a:r>
              <a:rPr lang="nl-NL" sz="4000" dirty="0" smtClean="0">
                <a:latin typeface="+mn-lt"/>
              </a:rPr>
              <a:t>3)</a:t>
            </a:r>
            <a:endParaRPr lang="en-US" sz="4000" dirty="0">
              <a:latin typeface="+mn-lt"/>
            </a:endParaRPr>
          </a:p>
        </p:txBody>
      </p:sp>
      <p:sp>
        <p:nvSpPr>
          <p:cNvPr id="3" name="Content Placeholder 2"/>
          <p:cNvSpPr>
            <a:spLocks noGrp="1"/>
          </p:cNvSpPr>
          <p:nvPr>
            <p:ph idx="1"/>
          </p:nvPr>
        </p:nvSpPr>
        <p:spPr>
          <a:xfrm>
            <a:off x="467544" y="1094581"/>
            <a:ext cx="8229600" cy="4525963"/>
          </a:xfrm>
        </p:spPr>
        <p:txBody>
          <a:bodyPr rtlCol="0">
            <a:normAutofit fontScale="92500" lnSpcReduction="10000"/>
          </a:bodyPr>
          <a:lstStyle/>
          <a:p>
            <a:pPr marL="0" indent="0">
              <a:buNone/>
              <a:defRPr/>
            </a:pPr>
            <a:r>
              <a:rPr lang="en-GB" dirty="0" smtClean="0">
                <a:solidFill>
                  <a:schemeClr val="tx1"/>
                </a:solidFill>
              </a:rPr>
              <a:t>2. </a:t>
            </a:r>
            <a:r>
              <a:rPr lang="fr-FR" dirty="0" smtClean="0"/>
              <a:t>L'exploration </a:t>
            </a:r>
            <a:r>
              <a:rPr lang="fr-FR" dirty="0"/>
              <a:t>de données</a:t>
            </a:r>
          </a:p>
          <a:p>
            <a:pPr marL="598932" lvl="1" indent="-342900">
              <a:defRPr/>
            </a:pPr>
            <a:r>
              <a:rPr lang="fr-FR" dirty="0"/>
              <a:t>L'analyse </a:t>
            </a:r>
            <a:r>
              <a:rPr lang="fr-FR" dirty="0" err="1"/>
              <a:t>univariée</a:t>
            </a:r>
            <a:r>
              <a:rPr lang="fr-FR" dirty="0"/>
              <a:t> / </a:t>
            </a:r>
            <a:r>
              <a:rPr lang="fr-FR" dirty="0" err="1"/>
              <a:t>multivariée</a:t>
            </a:r>
            <a:r>
              <a:rPr lang="fr-FR" dirty="0"/>
              <a:t> pour étudier les associations entre les variables sélectionnées</a:t>
            </a:r>
          </a:p>
          <a:p>
            <a:pPr marL="0" indent="0">
              <a:buNone/>
              <a:defRPr/>
            </a:pPr>
            <a:r>
              <a:rPr lang="fr-FR" dirty="0"/>
              <a:t>3. Analyse</a:t>
            </a:r>
          </a:p>
          <a:p>
            <a:pPr marL="598932" lvl="1" indent="-342900">
              <a:defRPr/>
            </a:pPr>
            <a:r>
              <a:rPr lang="fr-FR" dirty="0"/>
              <a:t>établir des relations</a:t>
            </a:r>
          </a:p>
          <a:p>
            <a:pPr marL="598932" lvl="1" indent="-342900">
              <a:defRPr/>
            </a:pPr>
            <a:r>
              <a:rPr lang="fr-FR" dirty="0"/>
              <a:t>Évaluer les effets du traitement.</a:t>
            </a:r>
          </a:p>
          <a:p>
            <a:pPr marL="0" indent="0">
              <a:buNone/>
              <a:defRPr/>
            </a:pPr>
            <a:r>
              <a:rPr lang="fr-FR" dirty="0"/>
              <a:t>4. </a:t>
            </a:r>
            <a:r>
              <a:rPr lang="fr-FR" dirty="0" smtClean="0"/>
              <a:t>Mettre à l’échelle les résultats</a:t>
            </a:r>
            <a:endParaRPr lang="fr-FR" dirty="0"/>
          </a:p>
          <a:p>
            <a:pPr marL="598932" lvl="1" indent="-342900">
              <a:defRPr/>
            </a:pPr>
            <a:r>
              <a:rPr lang="fr-FR" dirty="0"/>
              <a:t>Prédicteurs provenant de l'étape d'analyse peuvent évaluer le succès des interventions politiques sur les sites non visités.</a:t>
            </a:r>
          </a:p>
          <a:p>
            <a:pPr marL="0" indent="0">
              <a:buNone/>
              <a:defRPr/>
            </a:pPr>
            <a:r>
              <a:rPr lang="fr-FR" dirty="0"/>
              <a:t>5. Analyse de Scénario</a:t>
            </a:r>
          </a:p>
          <a:p>
            <a:pPr marL="598932" lvl="1" indent="-342900">
              <a:defRPr/>
            </a:pPr>
            <a:r>
              <a:rPr lang="fr-FR" dirty="0"/>
              <a:t>Évaluer divers </a:t>
            </a:r>
            <a:r>
              <a:rPr lang="fr-FR" dirty="0" smtClean="0"/>
              <a:t>impacts </a:t>
            </a:r>
            <a:r>
              <a:rPr lang="fr-FR" dirty="0"/>
              <a:t>des chocs naturels et les interventions en matière de politique</a:t>
            </a:r>
            <a:endParaRPr lang="en-US" altLang="en-US" dirty="0"/>
          </a:p>
          <a:p>
            <a:pPr lvl="1" eaLnBrk="1" fontAlgn="auto" hangingPunct="1">
              <a:spcAft>
                <a:spcPts val="0"/>
              </a:spcAft>
              <a:defRPr/>
            </a:pPr>
            <a:endParaRPr lang="en-US" dirty="0">
              <a:solidFill>
                <a:schemeClr val="tx1"/>
              </a:solidFill>
            </a:endParaRPr>
          </a:p>
          <a:p>
            <a:pPr eaLnBrk="1" fontAlgn="auto" hangingPunct="1">
              <a:spcAft>
                <a:spcPts val="0"/>
              </a:spcAft>
              <a:buFont typeface="Arial" pitchFamily="34" charset="0"/>
              <a:buChar cha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673554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r-FR" dirty="0"/>
              <a:t>En tant que tel l'analyse de données intégrée peut fonctionner comme un outil d'aide pour les décideurs et autres parties prenantes</a:t>
            </a:r>
          </a:p>
          <a:p>
            <a:endParaRPr lang="fr-FR" dirty="0"/>
          </a:p>
          <a:p>
            <a:r>
              <a:rPr lang="fr-FR" dirty="0"/>
              <a:t>Principaux acteurs:</a:t>
            </a:r>
          </a:p>
          <a:p>
            <a:pPr lvl="1"/>
            <a:r>
              <a:rPr lang="fr-FR" dirty="0"/>
              <a:t>Institutions gouvernementales béninoises</a:t>
            </a:r>
          </a:p>
          <a:p>
            <a:pPr lvl="1"/>
            <a:r>
              <a:rPr lang="fr-FR" dirty="0"/>
              <a:t>les associations de pêcheurs</a:t>
            </a:r>
          </a:p>
          <a:p>
            <a:endParaRPr lang="fr-FR" dirty="0"/>
          </a:p>
          <a:p>
            <a:r>
              <a:rPr lang="fr-FR" dirty="0"/>
              <a:t>La durabilité de ces connaissances est garantie par la composante de renforcement des capacités du projet</a:t>
            </a:r>
            <a:endParaRPr lang="en-US" dirty="0"/>
          </a:p>
        </p:txBody>
      </p:sp>
      <p:sp>
        <p:nvSpPr>
          <p:cNvPr id="3" name="Title 2"/>
          <p:cNvSpPr>
            <a:spLocks noGrp="1"/>
          </p:cNvSpPr>
          <p:nvPr>
            <p:ph type="title"/>
          </p:nvPr>
        </p:nvSpPr>
        <p:spPr/>
        <p:txBody>
          <a:bodyPr>
            <a:normAutofit fontScale="90000"/>
          </a:bodyPr>
          <a:lstStyle/>
          <a:p>
            <a:r>
              <a:rPr lang="fr-FR" dirty="0"/>
              <a:t>Vers un outil d'aide à la décision</a:t>
            </a:r>
            <a:endParaRPr lang="en-US" dirty="0"/>
          </a:p>
        </p:txBody>
      </p:sp>
    </p:spTree>
    <p:extLst>
      <p:ext uri="{BB962C8B-B14F-4D97-AF65-F5344CB8AC3E}">
        <p14:creationId xmlns:p14="http://schemas.microsoft.com/office/powerpoint/2010/main" val="64706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1484784"/>
            <a:ext cx="8229600" cy="2434282"/>
          </a:xfrm>
        </p:spPr>
        <p:txBody>
          <a:bodyPr>
            <a:normAutofit/>
          </a:bodyPr>
          <a:lstStyle/>
          <a:p>
            <a:r>
              <a:rPr lang="fr-FR" dirty="0"/>
              <a:t>Vos questions, </a:t>
            </a:r>
            <a:r>
              <a:rPr lang="fr-FR" dirty="0" smtClean="0"/>
              <a:t>s’il </a:t>
            </a:r>
            <a:r>
              <a:rPr lang="fr-FR" dirty="0"/>
              <a:t>vous </a:t>
            </a:r>
            <a:r>
              <a:rPr lang="fr-FR" dirty="0" smtClean="0"/>
              <a:t>plaît…</a:t>
            </a:r>
            <a:endParaRPr lang="en-US" dirty="0"/>
          </a:p>
        </p:txBody>
      </p:sp>
    </p:spTree>
    <p:extLst>
      <p:ext uri="{BB962C8B-B14F-4D97-AF65-F5344CB8AC3E}">
        <p14:creationId xmlns:p14="http://schemas.microsoft.com/office/powerpoint/2010/main" val="389575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338936" cy="4525963"/>
          </a:xfrm>
        </p:spPr>
        <p:txBody>
          <a:bodyPr>
            <a:normAutofit fontScale="92500" lnSpcReduction="20000"/>
          </a:bodyPr>
          <a:lstStyle/>
          <a:p>
            <a:pPr>
              <a:lnSpc>
                <a:spcPct val="80000"/>
              </a:lnSpc>
            </a:pPr>
            <a:endParaRPr lang="en-US" sz="1800" b="1" dirty="0" smtClean="0"/>
          </a:p>
          <a:p>
            <a:pPr>
              <a:lnSpc>
                <a:spcPct val="80000"/>
              </a:lnSpc>
            </a:pPr>
            <a:r>
              <a:rPr lang="fr-FR" sz="2400" b="1" dirty="0"/>
              <a:t>Caractéristiques institutionnels</a:t>
            </a:r>
          </a:p>
          <a:p>
            <a:pPr lvl="1">
              <a:lnSpc>
                <a:spcPct val="80000"/>
              </a:lnSpc>
            </a:pPr>
            <a:r>
              <a:rPr lang="fr-FR" sz="2000" dirty="0" smtClean="0"/>
              <a:t>Accès ouvert </a:t>
            </a:r>
            <a:r>
              <a:rPr lang="fr-FR" sz="2000" dirty="0"/>
              <a:t>aux ressources </a:t>
            </a:r>
            <a:r>
              <a:rPr lang="fr-FR" sz="2000" dirty="0" smtClean="0"/>
              <a:t>en eaux continentales </a:t>
            </a:r>
            <a:endParaRPr lang="fr-FR" sz="2000" dirty="0"/>
          </a:p>
          <a:p>
            <a:pPr lvl="1">
              <a:lnSpc>
                <a:spcPct val="80000"/>
              </a:lnSpc>
            </a:pPr>
            <a:r>
              <a:rPr lang="fr-FR" sz="2000" dirty="0"/>
              <a:t>Supervision formelle et l'exécution des règlements officiels est difficile dans la pratique</a:t>
            </a:r>
          </a:p>
          <a:p>
            <a:pPr lvl="1">
              <a:lnSpc>
                <a:spcPct val="80000"/>
              </a:lnSpc>
            </a:pPr>
            <a:r>
              <a:rPr lang="fr-FR" sz="2000" dirty="0"/>
              <a:t>Les institutions informelles </a:t>
            </a:r>
            <a:r>
              <a:rPr lang="fr-FR" sz="2000" dirty="0" smtClean="0"/>
              <a:t>(juridiction) </a:t>
            </a:r>
            <a:r>
              <a:rPr lang="fr-FR" sz="2000" dirty="0"/>
              <a:t>sur l'utilisation de l'eau faites par les communautés de </a:t>
            </a:r>
            <a:r>
              <a:rPr lang="fr-FR" sz="2000" dirty="0" smtClean="0"/>
              <a:t>pêcheurs</a:t>
            </a:r>
            <a:endParaRPr lang="nl-NL" dirty="0" smtClean="0"/>
          </a:p>
          <a:p>
            <a:r>
              <a:rPr lang="fr-FR" sz="2600" b="1" dirty="0"/>
              <a:t>Recherche et développement</a:t>
            </a:r>
          </a:p>
          <a:p>
            <a:pPr lvl="1"/>
            <a:r>
              <a:rPr lang="fr-FR" dirty="0" smtClean="0"/>
              <a:t>Domaine de recherche négligé pendant longtemps </a:t>
            </a:r>
          </a:p>
          <a:p>
            <a:pPr lvl="1"/>
            <a:r>
              <a:rPr lang="fr-FR" dirty="0" smtClean="0"/>
              <a:t>Faute d’investissements</a:t>
            </a:r>
            <a:endParaRPr lang="fr-FR" dirty="0"/>
          </a:p>
          <a:p>
            <a:pPr lvl="1"/>
            <a:r>
              <a:rPr lang="fr-FR" dirty="0"/>
              <a:t>Nécessité d'une large perspective de développement du secteur de la pêche </a:t>
            </a:r>
            <a:r>
              <a:rPr lang="fr-FR" dirty="0" smtClean="0"/>
              <a:t>continentale</a:t>
            </a:r>
            <a:endParaRPr lang="nl-NL" dirty="0" smtClean="0"/>
          </a:p>
          <a:p>
            <a:endParaRPr lang="nl-NL" dirty="0" smtClean="0"/>
          </a:p>
          <a:p>
            <a:endParaRPr lang="en-US" dirty="0"/>
          </a:p>
        </p:txBody>
      </p:sp>
      <p:sp>
        <p:nvSpPr>
          <p:cNvPr id="3" name="Title 2"/>
          <p:cNvSpPr>
            <a:spLocks noGrp="1"/>
          </p:cNvSpPr>
          <p:nvPr>
            <p:ph type="title"/>
          </p:nvPr>
        </p:nvSpPr>
        <p:spPr/>
        <p:txBody>
          <a:bodyPr>
            <a:normAutofit fontScale="90000"/>
          </a:bodyPr>
          <a:lstStyle/>
          <a:p>
            <a:r>
              <a:rPr lang="fr-FR" dirty="0"/>
              <a:t>La pêche continente sous </a:t>
            </a:r>
            <a:r>
              <a:rPr lang="fr-FR" dirty="0" smtClean="0"/>
              <a:t>pression</a:t>
            </a:r>
            <a:endParaRPr lang="en-US" dirty="0"/>
          </a:p>
        </p:txBody>
      </p:sp>
      <p:sp>
        <p:nvSpPr>
          <p:cNvPr id="4" name="AutoShape 2" descr="Image result for inland fishery Ben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844824"/>
            <a:ext cx="2897422" cy="3917230"/>
          </a:xfrm>
          <a:prstGeom prst="rect">
            <a:avLst/>
          </a:prstGeom>
        </p:spPr>
      </p:pic>
    </p:spTree>
    <p:extLst>
      <p:ext uri="{BB962C8B-B14F-4D97-AF65-F5344CB8AC3E}">
        <p14:creationId xmlns:p14="http://schemas.microsoft.com/office/powerpoint/2010/main" val="315714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3200" dirty="0"/>
              <a:t>Institutions sous pression</a:t>
            </a:r>
          </a:p>
          <a:p>
            <a:r>
              <a:rPr lang="fr-FR" sz="3200" dirty="0"/>
              <a:t>Contributions </a:t>
            </a:r>
            <a:r>
              <a:rPr lang="fr-FR" sz="3200" dirty="0" smtClean="0"/>
              <a:t>escomptées </a:t>
            </a:r>
            <a:r>
              <a:rPr lang="fr-FR" sz="3200" dirty="0"/>
              <a:t>du projet</a:t>
            </a:r>
          </a:p>
          <a:p>
            <a:r>
              <a:rPr lang="fr-FR" sz="3200" dirty="0" smtClean="0"/>
              <a:t>Défis </a:t>
            </a:r>
            <a:r>
              <a:rPr lang="fr-FR" sz="3200" dirty="0"/>
              <a:t>de la recherche</a:t>
            </a:r>
          </a:p>
          <a:p>
            <a:r>
              <a:rPr lang="fr-FR" sz="3200" dirty="0"/>
              <a:t>Une approche intégrée</a:t>
            </a:r>
          </a:p>
          <a:p>
            <a:r>
              <a:rPr lang="fr-FR" sz="3200" dirty="0"/>
              <a:t>Vers un outil </a:t>
            </a:r>
            <a:r>
              <a:rPr lang="fr-FR" sz="3200" dirty="0" smtClean="0"/>
              <a:t>décisionnel </a:t>
            </a:r>
            <a:endParaRPr lang="en-US" dirty="0"/>
          </a:p>
        </p:txBody>
      </p:sp>
      <p:sp>
        <p:nvSpPr>
          <p:cNvPr id="3" name="Title 2"/>
          <p:cNvSpPr>
            <a:spLocks noGrp="1"/>
          </p:cNvSpPr>
          <p:nvPr>
            <p:ph type="title"/>
          </p:nvPr>
        </p:nvSpPr>
        <p:spPr/>
        <p:txBody>
          <a:bodyPr/>
          <a:lstStyle/>
          <a:p>
            <a:r>
              <a:rPr lang="nl-NL" dirty="0" smtClean="0"/>
              <a:t>Presentation</a:t>
            </a:r>
            <a:endParaRPr lang="en-US" dirty="0"/>
          </a:p>
        </p:txBody>
      </p:sp>
    </p:spTree>
    <p:extLst>
      <p:ext uri="{BB962C8B-B14F-4D97-AF65-F5344CB8AC3E}">
        <p14:creationId xmlns:p14="http://schemas.microsoft.com/office/powerpoint/2010/main" val="3857394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normAutofit fontScale="85000" lnSpcReduction="10000"/>
          </a:bodyPr>
          <a:lstStyle/>
          <a:p>
            <a:r>
              <a:rPr lang="fr-FR" sz="2400" dirty="0"/>
              <a:t>La théorie économique sur les «ressources en libre accès» indique l'absence de structure de prix pour son utilisation et son manque d'incitations pour sa garde. En bref, la «tragédie des biens communs» (Hardin, 1964</a:t>
            </a:r>
            <a:r>
              <a:rPr lang="fr-FR" sz="2400" dirty="0" smtClean="0"/>
              <a:t>)</a:t>
            </a:r>
          </a:p>
          <a:p>
            <a:pPr marL="109728" indent="0">
              <a:buNone/>
            </a:pPr>
            <a:endParaRPr lang="fr-FR" sz="2400" dirty="0"/>
          </a:p>
          <a:p>
            <a:r>
              <a:rPr lang="fr-FR" sz="2400" dirty="0"/>
              <a:t>Pourtant</a:t>
            </a:r>
            <a:r>
              <a:rPr lang="fr-FR" sz="2400" dirty="0" smtClean="0"/>
              <a:t>,</a:t>
            </a:r>
          </a:p>
          <a:p>
            <a:pPr marL="109728" indent="0">
              <a:buNone/>
            </a:pPr>
            <a:endParaRPr lang="fr-FR" sz="2400" dirty="0"/>
          </a:p>
          <a:p>
            <a:r>
              <a:rPr lang="fr-FR" sz="2400" dirty="0" smtClean="0"/>
              <a:t>Les preuves réelles que </a:t>
            </a:r>
            <a:r>
              <a:rPr lang="fr-FR" sz="2400" dirty="0"/>
              <a:t>les ressources en libre accès sont bien gérées sans supervision claire et </a:t>
            </a:r>
            <a:r>
              <a:rPr lang="fr-FR" sz="2400" dirty="0" smtClean="0"/>
              <a:t>coûteuse </a:t>
            </a:r>
            <a:r>
              <a:rPr lang="fr-FR" sz="2400" dirty="0"/>
              <a:t>et que les arrangements entre ses membres </a:t>
            </a:r>
            <a:r>
              <a:rPr lang="fr-FR" sz="2400" dirty="0" smtClean="0"/>
              <a:t>ont été </a:t>
            </a:r>
            <a:r>
              <a:rPr lang="fr-FR" sz="2400" dirty="0"/>
              <a:t>la garantie </a:t>
            </a:r>
            <a:r>
              <a:rPr lang="fr-FR" sz="2400" dirty="0" smtClean="0"/>
              <a:t>des systèmes </a:t>
            </a:r>
            <a:r>
              <a:rPr lang="fr-FR" sz="2400" dirty="0"/>
              <a:t>de production </a:t>
            </a:r>
            <a:r>
              <a:rPr lang="fr-FR" sz="2400" dirty="0" smtClean="0"/>
              <a:t>durable centenaires. </a:t>
            </a:r>
            <a:r>
              <a:rPr lang="fr-FR" sz="2400" dirty="0"/>
              <a:t>(</a:t>
            </a:r>
            <a:r>
              <a:rPr lang="fr-FR" sz="2400" dirty="0" err="1"/>
              <a:t>Ostrom</a:t>
            </a:r>
            <a:r>
              <a:rPr lang="fr-FR" sz="2400" dirty="0"/>
              <a:t>, 1993</a:t>
            </a:r>
            <a:r>
              <a:rPr lang="fr-FR" sz="2400" dirty="0" smtClean="0"/>
              <a:t>)</a:t>
            </a:r>
          </a:p>
          <a:p>
            <a:pPr marL="109728" indent="0">
              <a:buNone/>
            </a:pPr>
            <a:endParaRPr lang="fr-FR" sz="2400" dirty="0" smtClean="0"/>
          </a:p>
          <a:p>
            <a:r>
              <a:rPr lang="fr-FR" sz="2400" dirty="0"/>
              <a:t>Reconnaître et renforcer le rôle de ces institutions est essentielle pour un développement durable et sans conflit du secteur de la pêche continentale. </a:t>
            </a:r>
            <a:r>
              <a:rPr lang="en-US" sz="600" b="1" dirty="0"/>
              <a:t>	</a:t>
            </a:r>
          </a:p>
          <a:p>
            <a:endParaRPr lang="fr-FR" sz="2400" dirty="0" smtClean="0"/>
          </a:p>
        </p:txBody>
      </p:sp>
      <p:sp>
        <p:nvSpPr>
          <p:cNvPr id="3" name="Title 2"/>
          <p:cNvSpPr>
            <a:spLocks noGrp="1"/>
          </p:cNvSpPr>
          <p:nvPr>
            <p:ph type="title"/>
          </p:nvPr>
        </p:nvSpPr>
        <p:spPr/>
        <p:txBody>
          <a:bodyPr>
            <a:normAutofit/>
          </a:bodyPr>
          <a:lstStyle/>
          <a:p>
            <a:r>
              <a:rPr lang="en-US" dirty="0"/>
              <a:t>Institutions sous </a:t>
            </a:r>
            <a:r>
              <a:rPr lang="en-US" dirty="0" err="1" smtClean="0"/>
              <a:t>pression</a:t>
            </a:r>
            <a:endParaRPr lang="en-US" dirty="0"/>
          </a:p>
        </p:txBody>
      </p:sp>
    </p:spTree>
    <p:extLst>
      <p:ext uri="{BB962C8B-B14F-4D97-AF65-F5344CB8AC3E}">
        <p14:creationId xmlns:p14="http://schemas.microsoft.com/office/powerpoint/2010/main" val="280123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lnSpc>
                <a:spcPct val="80000"/>
              </a:lnSpc>
              <a:buFontTx/>
              <a:buNone/>
            </a:pPr>
            <a:r>
              <a:rPr lang="fr-FR" dirty="0"/>
              <a:t>Pourtant,</a:t>
            </a:r>
          </a:p>
          <a:p>
            <a:pPr lvl="1">
              <a:lnSpc>
                <a:spcPct val="80000"/>
              </a:lnSpc>
              <a:buFontTx/>
              <a:buNone/>
            </a:pPr>
            <a:endParaRPr lang="fr-FR" dirty="0"/>
          </a:p>
          <a:p>
            <a:pPr lvl="1">
              <a:lnSpc>
                <a:spcPct val="80000"/>
              </a:lnSpc>
              <a:buFontTx/>
              <a:buNone/>
            </a:pPr>
            <a:r>
              <a:rPr lang="fr-FR" dirty="0"/>
              <a:t>'.. Ils [les institutions] échouent souvent lorsque le changement rapide se produit ou des problèmes à plus grande échelle. "</a:t>
            </a:r>
          </a:p>
          <a:p>
            <a:pPr lvl="1">
              <a:lnSpc>
                <a:spcPct val="80000"/>
              </a:lnSpc>
              <a:buFontTx/>
              <a:buNone/>
            </a:pPr>
            <a:r>
              <a:rPr lang="fr-FR" sz="1800" dirty="0"/>
              <a:t>(</a:t>
            </a:r>
            <a:r>
              <a:rPr lang="fr-FR" sz="1800" dirty="0" err="1"/>
              <a:t>Dietz</a:t>
            </a:r>
            <a:r>
              <a:rPr lang="fr-FR" sz="1800" dirty="0"/>
              <a:t>, </a:t>
            </a:r>
            <a:r>
              <a:rPr lang="fr-FR" sz="1800" dirty="0" err="1"/>
              <a:t>Ostrom</a:t>
            </a:r>
            <a:r>
              <a:rPr lang="fr-FR" sz="1800" dirty="0"/>
              <a:t> et Stern, 2003. «La lutte pour gouverner les communes», de la science)</a:t>
            </a:r>
          </a:p>
          <a:p>
            <a:pPr lvl="1">
              <a:lnSpc>
                <a:spcPct val="80000"/>
              </a:lnSpc>
              <a:buFontTx/>
              <a:buNone/>
            </a:pPr>
            <a:endParaRPr lang="fr-FR" dirty="0"/>
          </a:p>
          <a:p>
            <a:pPr lvl="1">
              <a:lnSpc>
                <a:spcPct val="80000"/>
              </a:lnSpc>
              <a:buFontTx/>
              <a:buNone/>
            </a:pPr>
            <a:r>
              <a:rPr lang="fr-FR" dirty="0"/>
              <a:t>et,</a:t>
            </a:r>
          </a:p>
          <a:p>
            <a:pPr lvl="1">
              <a:lnSpc>
                <a:spcPct val="80000"/>
              </a:lnSpc>
              <a:buFontTx/>
              <a:buNone/>
            </a:pPr>
            <a:endParaRPr lang="fr-FR" dirty="0"/>
          </a:p>
          <a:p>
            <a:pPr lvl="1">
              <a:lnSpc>
                <a:spcPct val="80000"/>
              </a:lnSpc>
              <a:buFontTx/>
              <a:buNone/>
            </a:pPr>
            <a:r>
              <a:rPr lang="fr-FR" dirty="0"/>
              <a:t>La visite sur le terrain montre que ces institutions traditionnelles dans les communautés de pêche continentale sont de plus en plus </a:t>
            </a:r>
            <a:r>
              <a:rPr lang="fr-FR" dirty="0" smtClean="0"/>
              <a:t>remises </a:t>
            </a:r>
            <a:r>
              <a:rPr lang="fr-FR" dirty="0"/>
              <a:t>en cause par de nouvelles contraintes; et ne </a:t>
            </a:r>
            <a:r>
              <a:rPr lang="fr-FR" dirty="0" smtClean="0"/>
              <a:t>peuvent </a:t>
            </a:r>
            <a:r>
              <a:rPr lang="fr-FR" dirty="0"/>
              <a:t>pas toujours trouver des réponses appropriées.</a:t>
            </a:r>
            <a:r>
              <a:rPr lang="en-US" dirty="0"/>
              <a:t/>
            </a:r>
            <a:br>
              <a:rPr lang="en-US" dirty="0"/>
            </a:br>
            <a:endParaRPr lang="en-US" dirty="0"/>
          </a:p>
        </p:txBody>
      </p:sp>
      <p:sp>
        <p:nvSpPr>
          <p:cNvPr id="3" name="Title 2"/>
          <p:cNvSpPr>
            <a:spLocks noGrp="1"/>
          </p:cNvSpPr>
          <p:nvPr>
            <p:ph type="title"/>
          </p:nvPr>
        </p:nvSpPr>
        <p:spPr/>
        <p:txBody>
          <a:bodyPr/>
          <a:lstStyle/>
          <a:p>
            <a:r>
              <a:rPr lang="en-US" dirty="0"/>
              <a:t>Institutions sous </a:t>
            </a:r>
            <a:r>
              <a:rPr lang="en-US" dirty="0" err="1" smtClean="0"/>
              <a:t>pression</a:t>
            </a:r>
            <a:r>
              <a:rPr lang="en-US" dirty="0" smtClean="0"/>
              <a:t> (</a:t>
            </a:r>
            <a:r>
              <a:rPr lang="en-US" dirty="0"/>
              <a:t>2</a:t>
            </a:r>
            <a:r>
              <a:rPr lang="en-US" dirty="0" smtClean="0"/>
              <a:t>)</a:t>
            </a:r>
            <a:endParaRPr lang="en-US" dirty="0"/>
          </a:p>
        </p:txBody>
      </p:sp>
    </p:spTree>
    <p:extLst>
      <p:ext uri="{BB962C8B-B14F-4D97-AF65-F5344CB8AC3E}">
        <p14:creationId xmlns:p14="http://schemas.microsoft.com/office/powerpoint/2010/main" val="399956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buFont typeface="Wingdings" pitchFamily="2" charset="2"/>
              <a:buNone/>
            </a:pPr>
            <a:endParaRPr lang="en-US" sz="2000" b="1" dirty="0" smtClean="0"/>
          </a:p>
          <a:p>
            <a:pPr>
              <a:lnSpc>
                <a:spcPct val="80000"/>
              </a:lnSpc>
              <a:buFont typeface="Wingdings" pitchFamily="2" charset="2"/>
              <a:buNone/>
            </a:pPr>
            <a:r>
              <a:rPr lang="fr-FR" sz="2000" b="1" dirty="0"/>
              <a:t>En effet, plusieurs </a:t>
            </a:r>
            <a:r>
              <a:rPr lang="fr-FR" sz="2000" b="1" dirty="0" smtClean="0"/>
              <a:t>facteurs réduisent </a:t>
            </a:r>
            <a:r>
              <a:rPr lang="fr-FR" sz="2000" b="1" dirty="0"/>
              <a:t>l'accès aux ressources en eau dans les eaux </a:t>
            </a:r>
            <a:r>
              <a:rPr lang="fr-FR" sz="2000" b="1" dirty="0" smtClean="0"/>
              <a:t>continentales du </a:t>
            </a:r>
            <a:r>
              <a:rPr lang="fr-FR" sz="2000" b="1" dirty="0"/>
              <a:t>Bénin, comme:</a:t>
            </a:r>
          </a:p>
          <a:p>
            <a:pPr>
              <a:lnSpc>
                <a:spcPct val="80000"/>
              </a:lnSpc>
              <a:buFont typeface="Wingdings" pitchFamily="2" charset="2"/>
              <a:buNone/>
            </a:pPr>
            <a:endParaRPr lang="fr-FR" sz="2000" b="1" dirty="0"/>
          </a:p>
          <a:p>
            <a:pPr>
              <a:lnSpc>
                <a:spcPct val="80000"/>
              </a:lnSpc>
              <a:buFont typeface="Wingdings" pitchFamily="2" charset="2"/>
              <a:buChar char="Ø"/>
            </a:pPr>
            <a:r>
              <a:rPr lang="fr-FR" sz="2000" dirty="0"/>
              <a:t>La croissance démographique rapide</a:t>
            </a:r>
          </a:p>
          <a:p>
            <a:pPr>
              <a:lnSpc>
                <a:spcPct val="80000"/>
              </a:lnSpc>
              <a:buFont typeface="Wingdings" pitchFamily="2" charset="2"/>
              <a:buChar char="Ø"/>
            </a:pPr>
            <a:r>
              <a:rPr lang="fr-FR" sz="2000" dirty="0"/>
              <a:t>l'urbanisation </a:t>
            </a:r>
            <a:r>
              <a:rPr lang="fr-FR" sz="2000" dirty="0" smtClean="0"/>
              <a:t>grandissante </a:t>
            </a:r>
            <a:endParaRPr lang="fr-FR" sz="2000" dirty="0"/>
          </a:p>
          <a:p>
            <a:pPr>
              <a:lnSpc>
                <a:spcPct val="80000"/>
              </a:lnSpc>
              <a:buFont typeface="Wingdings" pitchFamily="2" charset="2"/>
              <a:buChar char="Ø"/>
            </a:pPr>
            <a:r>
              <a:rPr lang="fr-FR" sz="2000" dirty="0"/>
              <a:t>la dégradation croissante de l'eau</a:t>
            </a:r>
          </a:p>
          <a:p>
            <a:pPr>
              <a:lnSpc>
                <a:spcPct val="80000"/>
              </a:lnSpc>
              <a:buFont typeface="Wingdings" pitchFamily="2" charset="2"/>
              <a:buChar char="Ø"/>
            </a:pPr>
            <a:r>
              <a:rPr lang="fr-FR" sz="2000" dirty="0"/>
              <a:t>La multiplication des conflits entre les communautés par rapport aux méthodes de pêche</a:t>
            </a:r>
          </a:p>
          <a:p>
            <a:pPr>
              <a:lnSpc>
                <a:spcPct val="80000"/>
              </a:lnSpc>
              <a:buFont typeface="Wingdings" pitchFamily="2" charset="2"/>
              <a:buChar char="Ø"/>
            </a:pPr>
            <a:r>
              <a:rPr lang="fr-FR" sz="2000" dirty="0"/>
              <a:t>Les espèces végétales envahissantes (jacinthe d'eau)</a:t>
            </a:r>
          </a:p>
          <a:p>
            <a:pPr>
              <a:lnSpc>
                <a:spcPct val="80000"/>
              </a:lnSpc>
              <a:buFont typeface="Wingdings" pitchFamily="2" charset="2"/>
              <a:buChar char="Ø"/>
            </a:pPr>
            <a:r>
              <a:rPr lang="fr-FR" sz="2000" dirty="0"/>
              <a:t>Forte incidence du </a:t>
            </a:r>
            <a:r>
              <a:rPr lang="fr-FR" sz="2000" dirty="0" smtClean="0"/>
              <a:t>sida </a:t>
            </a:r>
            <a:endParaRPr lang="en-US" sz="2000" dirty="0"/>
          </a:p>
        </p:txBody>
      </p:sp>
      <p:sp>
        <p:nvSpPr>
          <p:cNvPr id="3" name="Title 2"/>
          <p:cNvSpPr>
            <a:spLocks noGrp="1"/>
          </p:cNvSpPr>
          <p:nvPr>
            <p:ph type="title"/>
          </p:nvPr>
        </p:nvSpPr>
        <p:spPr/>
        <p:txBody>
          <a:bodyPr/>
          <a:lstStyle/>
          <a:p>
            <a:r>
              <a:rPr lang="en-US" dirty="0"/>
              <a:t>Institutions sous </a:t>
            </a:r>
            <a:r>
              <a:rPr lang="en-US" dirty="0" err="1" smtClean="0"/>
              <a:t>pression</a:t>
            </a:r>
            <a:r>
              <a:rPr lang="en-US" dirty="0" smtClean="0"/>
              <a:t>(3)</a:t>
            </a:r>
            <a:endParaRPr lang="en-US" dirty="0"/>
          </a:p>
        </p:txBody>
      </p:sp>
    </p:spTree>
    <p:extLst>
      <p:ext uri="{BB962C8B-B14F-4D97-AF65-F5344CB8AC3E}">
        <p14:creationId xmlns:p14="http://schemas.microsoft.com/office/powerpoint/2010/main" val="3710577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80000"/>
              </a:lnSpc>
              <a:buFont typeface="Wingdings" pitchFamily="2" charset="2"/>
              <a:buNone/>
            </a:pPr>
            <a:r>
              <a:rPr lang="fr-FR" sz="3600" dirty="0"/>
              <a:t>Et </a:t>
            </a:r>
            <a:r>
              <a:rPr lang="fr-FR" sz="3600" dirty="0" smtClean="0"/>
              <a:t>résultent en:</a:t>
            </a:r>
            <a:endParaRPr lang="fr-FR" sz="3600" dirty="0"/>
          </a:p>
          <a:p>
            <a:pPr>
              <a:lnSpc>
                <a:spcPct val="80000"/>
              </a:lnSpc>
              <a:buFont typeface="Wingdings" pitchFamily="2" charset="2"/>
              <a:buNone/>
            </a:pPr>
            <a:endParaRPr lang="fr-FR" sz="3600" dirty="0"/>
          </a:p>
          <a:p>
            <a:pPr>
              <a:lnSpc>
                <a:spcPct val="80000"/>
              </a:lnSpc>
              <a:buFont typeface="Wingdings" pitchFamily="2" charset="2"/>
              <a:buNone/>
            </a:pPr>
            <a:r>
              <a:rPr lang="fr-FR" sz="3600" b="1" dirty="0" smtClean="0"/>
              <a:t>La pauvreté</a:t>
            </a:r>
            <a:endParaRPr lang="fr-FR" sz="3600" b="1" dirty="0"/>
          </a:p>
          <a:p>
            <a:pPr>
              <a:lnSpc>
                <a:spcPct val="80000"/>
              </a:lnSpc>
              <a:buFont typeface="Wingdings" pitchFamily="2" charset="2"/>
              <a:buNone/>
            </a:pPr>
            <a:r>
              <a:rPr lang="fr-FR" sz="3600" dirty="0" smtClean="0"/>
              <a:t>«les familles de pêcheurs appartiennent </a:t>
            </a:r>
            <a:r>
              <a:rPr lang="fr-FR" sz="3600" dirty="0"/>
              <a:t>au </a:t>
            </a:r>
            <a:r>
              <a:rPr lang="fr-FR" sz="3600" dirty="0" smtClean="0"/>
              <a:t>groupe à revenus faibles?</a:t>
            </a:r>
          </a:p>
          <a:p>
            <a:pPr>
              <a:lnSpc>
                <a:spcPct val="80000"/>
              </a:lnSpc>
              <a:buFont typeface="Wingdings" pitchFamily="2" charset="2"/>
              <a:buNone/>
            </a:pPr>
            <a:endParaRPr lang="fr-FR" sz="3600" dirty="0"/>
          </a:p>
          <a:p>
            <a:pPr>
              <a:lnSpc>
                <a:spcPct val="80000"/>
              </a:lnSpc>
              <a:buFont typeface="Wingdings" pitchFamily="2" charset="2"/>
              <a:buNone/>
            </a:pPr>
            <a:r>
              <a:rPr lang="fr-FR" sz="3600" b="1" dirty="0"/>
              <a:t>La dégradation de l'eau</a:t>
            </a:r>
          </a:p>
          <a:p>
            <a:pPr>
              <a:lnSpc>
                <a:spcPct val="80000"/>
              </a:lnSpc>
              <a:buFont typeface="Wingdings" pitchFamily="2" charset="2"/>
              <a:buNone/>
            </a:pPr>
            <a:r>
              <a:rPr lang="fr-FR" sz="3600" dirty="0"/>
              <a:t>«Pourrait </a:t>
            </a:r>
            <a:r>
              <a:rPr lang="fr-FR" sz="3600" dirty="0" smtClean="0"/>
              <a:t>pousser le secteur </a:t>
            </a:r>
            <a:r>
              <a:rPr lang="fr-FR" sz="3600" dirty="0"/>
              <a:t>de la pêche </a:t>
            </a:r>
            <a:r>
              <a:rPr lang="fr-FR" sz="3600" dirty="0" smtClean="0"/>
              <a:t>continentale dans </a:t>
            </a:r>
            <a:r>
              <a:rPr lang="fr-FR" sz="3600" dirty="0"/>
              <a:t>une catastrophe environnementale. </a:t>
            </a:r>
            <a:r>
              <a:rPr lang="fr-FR" sz="3600" dirty="0" smtClean="0"/>
              <a:t>'?</a:t>
            </a:r>
          </a:p>
          <a:p>
            <a:pPr>
              <a:lnSpc>
                <a:spcPct val="80000"/>
              </a:lnSpc>
              <a:buFont typeface="Wingdings" pitchFamily="2" charset="2"/>
              <a:buNone/>
            </a:pPr>
            <a:endParaRPr lang="fr-FR" sz="3600" dirty="0"/>
          </a:p>
          <a:p>
            <a:pPr>
              <a:lnSpc>
                <a:spcPct val="80000"/>
              </a:lnSpc>
              <a:buFont typeface="Wingdings" pitchFamily="2" charset="2"/>
              <a:buNone/>
            </a:pPr>
            <a:r>
              <a:rPr lang="fr-FR" sz="3600" b="1" dirty="0"/>
              <a:t>La pollution de la chaîne alimentaire</a:t>
            </a:r>
          </a:p>
          <a:p>
            <a:pPr>
              <a:lnSpc>
                <a:spcPct val="80000"/>
              </a:lnSpc>
              <a:buFont typeface="Wingdings" pitchFamily="2" charset="2"/>
              <a:buNone/>
            </a:pPr>
            <a:r>
              <a:rPr lang="fr-FR" sz="3600" dirty="0"/>
              <a:t>«Les risques sanitaires pour l'homme pourraient paralyser </a:t>
            </a:r>
            <a:r>
              <a:rPr lang="fr-FR" sz="3600" dirty="0" smtClean="0"/>
              <a:t>les ventes </a:t>
            </a:r>
            <a:r>
              <a:rPr lang="fr-FR" sz="3600" dirty="0"/>
              <a:t>et </a:t>
            </a:r>
            <a:r>
              <a:rPr lang="fr-FR" sz="3600" dirty="0" smtClean="0"/>
              <a:t>les exportations </a:t>
            </a:r>
            <a:r>
              <a:rPr lang="fr-FR" sz="3600" dirty="0"/>
              <a:t>en raison de l'aggravation de la qualité de l'eau ....</a:t>
            </a:r>
          </a:p>
          <a:p>
            <a:pPr>
              <a:lnSpc>
                <a:spcPct val="80000"/>
              </a:lnSpc>
              <a:buFont typeface="Wingdings" pitchFamily="2" charset="2"/>
              <a:buNone/>
            </a:pPr>
            <a:endParaRPr lang="fr-FR" sz="3600" dirty="0"/>
          </a:p>
          <a:p>
            <a:pPr>
              <a:lnSpc>
                <a:spcPct val="80000"/>
              </a:lnSpc>
              <a:buFont typeface="Wingdings" pitchFamily="2" charset="2"/>
              <a:buNone/>
            </a:pPr>
            <a:r>
              <a:rPr lang="fr-FR" sz="3600" b="1" dirty="0" smtClean="0"/>
              <a:t>Conflits</a:t>
            </a:r>
          </a:p>
          <a:p>
            <a:pPr>
              <a:lnSpc>
                <a:spcPct val="80000"/>
              </a:lnSpc>
              <a:buFont typeface="Wingdings" pitchFamily="2" charset="2"/>
              <a:buNone/>
            </a:pPr>
            <a:r>
              <a:rPr lang="fr-FR" sz="3600" dirty="0" smtClean="0"/>
              <a:t>Les risques </a:t>
            </a:r>
            <a:r>
              <a:rPr lang="fr-FR" sz="3600" dirty="0"/>
              <a:t>de qualité alimentaire pourraient paralyser </a:t>
            </a:r>
            <a:r>
              <a:rPr lang="fr-FR" sz="3600" dirty="0" smtClean="0"/>
              <a:t>les ventes </a:t>
            </a:r>
            <a:r>
              <a:rPr lang="fr-FR" sz="3600" dirty="0"/>
              <a:t>et </a:t>
            </a:r>
            <a:r>
              <a:rPr lang="fr-FR" sz="3600" dirty="0" smtClean="0"/>
              <a:t>les exportations </a:t>
            </a:r>
            <a:r>
              <a:rPr lang="fr-FR" sz="3600" dirty="0"/>
              <a:t>du secteur de la pêche.</a:t>
            </a:r>
            <a:endParaRPr lang="en-US" sz="2800" dirty="0"/>
          </a:p>
          <a:p>
            <a:pPr>
              <a:lnSpc>
                <a:spcPct val="80000"/>
              </a:lnSpc>
              <a:buFont typeface="Wingdings" pitchFamily="2" charset="2"/>
              <a:buNone/>
            </a:pPr>
            <a:r>
              <a:rPr lang="nl-NL" sz="2800" i="1" dirty="0">
                <a:solidFill>
                  <a:srgbClr val="000099"/>
                </a:solidFill>
                <a:effectLst>
                  <a:outerShdw blurRad="38100" dist="38100" dir="2700000" algn="tl">
                    <a:srgbClr val="000000"/>
                  </a:outerShdw>
                </a:effectLst>
              </a:rPr>
              <a:t>	</a:t>
            </a:r>
            <a:endParaRPr lang="nl-NL" sz="1400" i="1" dirty="0"/>
          </a:p>
          <a:p>
            <a:pPr>
              <a:lnSpc>
                <a:spcPct val="80000"/>
              </a:lnSpc>
              <a:buFont typeface="Wingdings" pitchFamily="2" charset="2"/>
              <a:buNone/>
            </a:pPr>
            <a:endParaRPr lang="en-US" sz="1400" dirty="0"/>
          </a:p>
          <a:p>
            <a:endParaRPr lang="en-US" dirty="0"/>
          </a:p>
        </p:txBody>
      </p:sp>
      <p:sp>
        <p:nvSpPr>
          <p:cNvPr id="3" name="Title 2"/>
          <p:cNvSpPr>
            <a:spLocks noGrp="1"/>
          </p:cNvSpPr>
          <p:nvPr>
            <p:ph type="title"/>
          </p:nvPr>
        </p:nvSpPr>
        <p:spPr/>
        <p:txBody>
          <a:bodyPr/>
          <a:lstStyle/>
          <a:p>
            <a:r>
              <a:rPr lang="en-US" dirty="0"/>
              <a:t>Institutions sous </a:t>
            </a:r>
            <a:r>
              <a:rPr lang="en-US" dirty="0" err="1" smtClean="0"/>
              <a:t>pression</a:t>
            </a:r>
            <a:r>
              <a:rPr lang="en-US" dirty="0"/>
              <a:t> </a:t>
            </a:r>
            <a:r>
              <a:rPr lang="en-US" dirty="0" smtClean="0"/>
              <a:t>(4)</a:t>
            </a:r>
            <a:endParaRPr lang="en-US" dirty="0"/>
          </a:p>
        </p:txBody>
      </p:sp>
    </p:spTree>
    <p:extLst>
      <p:ext uri="{BB962C8B-B14F-4D97-AF65-F5344CB8AC3E}">
        <p14:creationId xmlns:p14="http://schemas.microsoft.com/office/powerpoint/2010/main" val="1632678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80000"/>
              </a:lnSpc>
              <a:buFont typeface="Wingdings" pitchFamily="2" charset="2"/>
              <a:buNone/>
            </a:pPr>
            <a:r>
              <a:rPr lang="fr-FR" sz="2800" dirty="0"/>
              <a:t>'..de nouvelles stratégies </a:t>
            </a:r>
            <a:r>
              <a:rPr lang="fr-FR" sz="2800" dirty="0" err="1"/>
              <a:t>promettantes</a:t>
            </a:r>
            <a:r>
              <a:rPr lang="fr-FR" sz="2800" dirty="0"/>
              <a:t> émergent et </a:t>
            </a:r>
            <a:r>
              <a:rPr lang="fr-FR" sz="2800" dirty="0" err="1"/>
              <a:t>addressent</a:t>
            </a:r>
            <a:r>
              <a:rPr lang="fr-FR" sz="2800" dirty="0"/>
              <a:t> ces problèmes en facilitant: le dialogue, l'expérimentation, l'apprentissage et le changement. »</a:t>
            </a:r>
          </a:p>
          <a:p>
            <a:pPr>
              <a:lnSpc>
                <a:spcPct val="80000"/>
              </a:lnSpc>
              <a:buFont typeface="Wingdings" pitchFamily="2" charset="2"/>
              <a:buNone/>
            </a:pPr>
            <a:r>
              <a:rPr lang="fr-FR" sz="2000" dirty="0" err="1"/>
              <a:t>Dietz</a:t>
            </a:r>
            <a:r>
              <a:rPr lang="fr-FR" sz="2000" dirty="0"/>
              <a:t>, </a:t>
            </a:r>
            <a:r>
              <a:rPr lang="fr-FR" sz="2000" dirty="0" err="1"/>
              <a:t>Ostrom</a:t>
            </a:r>
            <a:r>
              <a:rPr lang="fr-FR" sz="2000" dirty="0"/>
              <a:t> et Stern (2003) «La lutte pour gouverner les communes», de la science.</a:t>
            </a:r>
          </a:p>
          <a:p>
            <a:endParaRPr lang="fr-FR" dirty="0" smtClean="0"/>
          </a:p>
          <a:p>
            <a:r>
              <a:rPr lang="fr-FR" dirty="0" smtClean="0"/>
              <a:t>Notre </a:t>
            </a:r>
            <a:r>
              <a:rPr lang="fr-FR" dirty="0"/>
              <a:t>projet vise à renforcer les initiatives des institutions qui répondent aux nouveaux défis auxquels sont confrontés par les communautés de pêcheurs</a:t>
            </a:r>
          </a:p>
          <a:p>
            <a:endParaRPr lang="fr-FR" dirty="0"/>
          </a:p>
          <a:p>
            <a:r>
              <a:rPr lang="fr-FR" dirty="0"/>
              <a:t>Par ailleurs</a:t>
            </a:r>
            <a:r>
              <a:rPr lang="fr-FR" dirty="0" smtClean="0"/>
              <a:t>,</a:t>
            </a:r>
          </a:p>
          <a:p>
            <a:endParaRPr lang="fr-FR" dirty="0"/>
          </a:p>
          <a:p>
            <a:r>
              <a:rPr lang="fr-FR" dirty="0" smtClean="0"/>
              <a:t>Le Projet </a:t>
            </a:r>
            <a:r>
              <a:rPr lang="fr-FR" dirty="0"/>
              <a:t>veut répondre à la nécessité croissante de la communauté des donateurs de fournir un système d'information cohérent pour les investissements dans le secteur de la pêche continentale</a:t>
            </a:r>
            <a:endParaRPr lang="en-US" dirty="0"/>
          </a:p>
        </p:txBody>
      </p:sp>
      <p:sp>
        <p:nvSpPr>
          <p:cNvPr id="3" name="Title 2"/>
          <p:cNvSpPr>
            <a:spLocks noGrp="1"/>
          </p:cNvSpPr>
          <p:nvPr>
            <p:ph type="title"/>
          </p:nvPr>
        </p:nvSpPr>
        <p:spPr/>
        <p:txBody>
          <a:bodyPr>
            <a:normAutofit/>
          </a:bodyPr>
          <a:lstStyle/>
          <a:p>
            <a:r>
              <a:rPr lang="en-US" sz="3600" dirty="0"/>
              <a:t>Contributions </a:t>
            </a:r>
            <a:r>
              <a:rPr lang="en-US" sz="3600" dirty="0" err="1" smtClean="0"/>
              <a:t>escomptées</a:t>
            </a:r>
            <a:r>
              <a:rPr lang="en-US" sz="3600" dirty="0" smtClean="0"/>
              <a:t> </a:t>
            </a:r>
            <a:r>
              <a:rPr lang="en-US" sz="3600" dirty="0"/>
              <a:t>du </a:t>
            </a:r>
            <a:r>
              <a:rPr lang="en-US" sz="3600" dirty="0" err="1" smtClean="0"/>
              <a:t>projet</a:t>
            </a:r>
            <a:r>
              <a:rPr lang="en-US" sz="3600" dirty="0" smtClean="0"/>
              <a:t> </a:t>
            </a:r>
            <a:endParaRPr lang="en-US" dirty="0"/>
          </a:p>
        </p:txBody>
      </p:sp>
    </p:spTree>
    <p:extLst>
      <p:ext uri="{BB962C8B-B14F-4D97-AF65-F5344CB8AC3E}">
        <p14:creationId xmlns:p14="http://schemas.microsoft.com/office/powerpoint/2010/main" val="2797938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1184</TotalTime>
  <Words>1277</Words>
  <Application>Microsoft Office PowerPoint</Application>
  <PresentationFormat>Affichage à l'écran (4:3)</PresentationFormat>
  <Paragraphs>170</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Concourse</vt:lpstr>
      <vt:lpstr>Analyse du potentiel de la pêche continentale: utilisation d’une analyse statistique intégrée  Ben Sonneveld, Centre for World Food Studies de l’Université libre d’Amsterdam   </vt:lpstr>
      <vt:lpstr>Comme résultat des mauvaises pratiques des terres et des eaux au cours du siècle passé, les voies de navigation et de la pêche sont dans un état dégradé.  ’ Inland Fisheries Service, Tasmania (http://www.ifs.tas.gov.au/)  Avec l’augmentation de la pollution aquatique et de la dégradation physique des habitats aquatiques, les aquaculturistes peuvent faire face aux risques de mortalité de masse des stocks de poissons, d’apparition soudaine de maladies, de contamination des produits, etc. (FAO, http://www.fao.org/fishery/topic/12277/en).  ‘le faible suivi de la mise en application des nouvelles réglèmentations a favorisé l’introduction d’instruments de pêche à haut rendement mais endommageant les ressources depuis les années 1960 (Dangbégnon, 2000).  ‘Le problème de la dégradation de la pêche continentale est  bien répandu, ce justifie le programme d’amélioration durable des conditions de la pêche (Westlund et al., 2008).   </vt:lpstr>
      <vt:lpstr>La pêche continente sous pression</vt:lpstr>
      <vt:lpstr>Presentation</vt:lpstr>
      <vt:lpstr>Institutions sous pression</vt:lpstr>
      <vt:lpstr>Institutions sous pression (2)</vt:lpstr>
      <vt:lpstr>Institutions sous pression(3)</vt:lpstr>
      <vt:lpstr>Institutions sous pression (4)</vt:lpstr>
      <vt:lpstr>Contributions escomptées du projet </vt:lpstr>
      <vt:lpstr>Contributions escomptées du projet (2)</vt:lpstr>
      <vt:lpstr>Contributions escomptées du projet (3)</vt:lpstr>
      <vt:lpstr>Défis de recherche</vt:lpstr>
      <vt:lpstr>Défis de recherche (2)</vt:lpstr>
      <vt:lpstr>Défis de recherche (3)</vt:lpstr>
      <vt:lpstr>Défis de recherche (4)</vt:lpstr>
      <vt:lpstr>Défis de recherche (5)</vt:lpstr>
      <vt:lpstr>RCT vs observational data</vt:lpstr>
      <vt:lpstr>Analyse intégrée: cinq étapes</vt:lpstr>
      <vt:lpstr>Analyse intégrée: cinq étapes (2)</vt:lpstr>
      <vt:lpstr>Analyse intégrée: cinq étapes (3)</vt:lpstr>
      <vt:lpstr>Vers un outil d'aide à la décision</vt:lpstr>
      <vt:lpstr>Vos questions, s’il vous plaît…</vt:lpstr>
    </vt:vector>
  </TitlesOfParts>
  <Company>Vrije Universiteit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modelling</dc:title>
  <dc:creator>bsd500</dc:creator>
  <cp:lastModifiedBy>ACED-PC</cp:lastModifiedBy>
  <cp:revision>113</cp:revision>
  <cp:lastPrinted>2014-11-27T16:15:10Z</cp:lastPrinted>
  <dcterms:created xsi:type="dcterms:W3CDTF">2014-11-27T11:47:18Z</dcterms:created>
  <dcterms:modified xsi:type="dcterms:W3CDTF">2015-05-07T09:50:23Z</dcterms:modified>
</cp:coreProperties>
</file>